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300" r:id="rId6"/>
    <p:sldId id="301" r:id="rId7"/>
    <p:sldId id="318" r:id="rId8"/>
    <p:sldId id="315" r:id="rId9"/>
    <p:sldId id="311" r:id="rId10"/>
    <p:sldId id="313" r:id="rId11"/>
    <p:sldId id="312" r:id="rId12"/>
    <p:sldId id="314" r:id="rId13"/>
    <p:sldId id="317" r:id="rId14"/>
    <p:sldId id="319" r:id="rId15"/>
    <p:sldId id="316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" id="{D6ECE79C-B90E-4ECB-BA7E-D6C109F7B5A9}">
          <p14:sldIdLst>
            <p14:sldId id="300"/>
            <p14:sldId id="301"/>
            <p14:sldId id="318"/>
            <p14:sldId id="315"/>
            <p14:sldId id="311"/>
            <p14:sldId id="313"/>
            <p14:sldId id="312"/>
            <p14:sldId id="314"/>
            <p14:sldId id="317"/>
            <p14:sldId id="319"/>
            <p14:sldId id="316"/>
            <p14:sldId id="321"/>
          </p14:sldIdLst>
        </p14:section>
        <p14:section name="Template" id="{52AAE88A-2F3F-4599-9095-58EA3358102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02"/>
    </p:cViewPr>
  </p:sorterViewPr>
  <p:notesViewPr>
    <p:cSldViewPr snapToGrid="0">
      <p:cViewPr varScale="1">
        <p:scale>
          <a:sx n="43" d="100"/>
          <a:sy n="43" d="100"/>
        </p:scale>
        <p:origin x="277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E1DC-C607-4A34-9288-6E0FCF74016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1204-CABE-46CB-8A7F-F1716316A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8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6E1C-4A46-4B58-9BD9-1F0FC95E2E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00" y="1364400"/>
            <a:ext cx="7295378" cy="1724400"/>
          </a:xfrm>
        </p:spPr>
        <p:txBody>
          <a:bodyPr anchor="ctr" anchorCtr="0"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Fleming Fund Regional Grants</a:t>
            </a:r>
            <a:br>
              <a:rPr lang="en-US" dirty="0"/>
            </a:br>
            <a:r>
              <a:rPr lang="en-US" dirty="0"/>
              <a:t>Title slide – 2 lines max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7B279-44E3-4EC2-AD61-6DC09BCDA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00" y="3416400"/>
            <a:ext cx="5742000" cy="536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Project title</a:t>
            </a:r>
            <a:endParaRPr lang="en-GB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B81FDD3F-ED01-41F6-94DB-CC914AF62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4377634"/>
            <a:ext cx="2895923" cy="84600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56B7E53-EECF-4203-A947-3E3150C98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653" y="5456146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  <a:endParaRPr lang="en-GB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70D67C3-B2DE-49F2-965D-1F9A5E188E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653" y="5787882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 (DD Month YYYY)</a:t>
            </a:r>
            <a:endParaRPr lang="en-GB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2024856E-5B06-491E-B101-22DAEA370B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53" y="6119618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4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E91CB9-223A-4758-B128-31EBD26D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2707200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slide</a:t>
            </a:r>
            <a:endParaRPr lang="en-GB" dirty="0"/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76688EB1-484C-466D-A66C-7C4658C117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F RG Text/Bulle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343E-2DB9-4351-AC51-CA7F0417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A0592-D346-4216-922C-92814070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329200"/>
            <a:ext cx="108288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4F333C30-FAAD-42F3-8D30-F0B12548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10C4E4-ACF2-4994-A106-FFD232F131F7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May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78AFA0-D5E0-4E2A-B707-145EA5D3AE93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SEQAFRICA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A22A1-DFF5-44C4-9BBE-E1658ED176FC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F RG 2 Columns text/bul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379A-3B1F-431A-B568-3B2D23101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A6AA-B7E8-4DAA-9A44-1B6404C6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E52FA-129E-4706-80FB-045F8DD79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6AE8A47C-3DC8-4B89-B051-0D6A804AD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66F1CD-57C4-422D-BBFF-F5AB0986DC81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1200" baseline="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</a:t>
            </a:r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B0038-94E5-4ECE-9623-DA2F191E3C38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 err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EQAsia</a:t>
            </a:r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33B3D-C9F0-46A5-A042-B8898E256C57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680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8" name="SmartArt Placeholder 12">
            <a:extLst>
              <a:ext uri="{FF2B5EF4-FFF2-40B4-BE49-F238E27FC236}">
                <a16:creationId xmlns:a16="http://schemas.microsoft.com/office/drawing/2014/main" id="{E515E0F0-EADB-4B84-9E2A-6FA4684B66B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38601" y="24993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4680" y="1876196"/>
            <a:ext cx="3782223" cy="4457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164680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938FC1-F504-4285-8AEF-D434AA2687F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78491-4FD7-4901-9F47-FA481C43E5AA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4CBE6-5AE0-4F80-BB88-89C8F6B59EEB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May 2021</a:t>
            </a:r>
          </a:p>
        </p:txBody>
      </p:sp>
    </p:spTree>
    <p:extLst>
      <p:ext uri="{BB962C8B-B14F-4D97-AF65-F5344CB8AC3E}">
        <p14:creationId xmlns:p14="http://schemas.microsoft.com/office/powerpoint/2010/main" val="5072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2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2226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2226" y="1876196"/>
            <a:ext cx="3782223" cy="4456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27" y="249902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8312226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CA24412A-CE58-4A68-A8DC-508E769098E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54616" y="24840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83FB5-AD7E-4B20-899D-117AA30F933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B9688-98EA-42C9-B863-D0E779E22414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4CBE6-5AE0-4F80-BB88-89C8F6B59EEB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May 2021</a:t>
            </a:r>
          </a:p>
        </p:txBody>
      </p:sp>
    </p:spTree>
    <p:extLst>
      <p:ext uri="{BB962C8B-B14F-4D97-AF65-F5344CB8AC3E}">
        <p14:creationId xmlns:p14="http://schemas.microsoft.com/office/powerpoint/2010/main" val="42119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AFF7B028-EA92-4950-8053-D56FDCDE64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AB2B71-CBFA-42CD-AF00-72787A7F6C94}"/>
              </a:ext>
            </a:extLst>
          </p:cNvPr>
          <p:cNvSpPr/>
          <p:nvPr userDrawn="1"/>
        </p:nvSpPr>
        <p:spPr>
          <a:xfrm>
            <a:off x="735643" y="1356551"/>
            <a:ext cx="7693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7AE3E-566F-4DEC-8B0F-DE611735D117}"/>
              </a:ext>
            </a:extLst>
          </p:cNvPr>
          <p:cNvSpPr txBox="1"/>
          <p:nvPr userDrawn="1"/>
        </p:nvSpPr>
        <p:spPr>
          <a:xfrm>
            <a:off x="658653" y="5661200"/>
            <a:ext cx="5621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This programme is being funded by the UK Department </a:t>
            </a:r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of Health and Social Care.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views expressed do not necessarily reflect the UK Government’s official policies.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899DF-97CF-44AE-B569-A64C0850CA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75" y="4209936"/>
            <a:ext cx="1206302" cy="1067205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3133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 logo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E36A2C-72C8-4CDC-A8DE-5A6A060168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" y="4194062"/>
            <a:ext cx="1021001" cy="108308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3189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 logo here</a:t>
            </a:r>
          </a:p>
        </p:txBody>
      </p:sp>
    </p:spTree>
    <p:extLst>
      <p:ext uri="{BB962C8B-B14F-4D97-AF65-F5344CB8AC3E}">
        <p14:creationId xmlns:p14="http://schemas.microsoft.com/office/powerpoint/2010/main" val="38285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9FFA8-D2CC-4C93-9288-53DDF31F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2A17-F469-46AA-9EE2-8995AD5D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547A0-BD01-49A9-8C69-F44093AF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2A1FE6-762E-4C1C-9985-6C4CD4657C4F}" type="datetime3">
              <a:rPr lang="en-US" smtClean="0"/>
              <a:pPr/>
              <a:t>11 October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4825B-4A28-4380-9A43-33A536FE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Fleming Fund |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1FA3-2289-4CAA-BD77-AB03BF2E7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7A707-2465-454E-8F9A-B4807B445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7" r:id="rId5"/>
    <p:sldLayoutId id="2147483658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1455D-5BD9-4F7A-907C-B43D938FC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547" y="958530"/>
            <a:ext cx="7986948" cy="1788375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Module 3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SARS-CoV-2 whole genome sequencing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7547" y="3007887"/>
            <a:ext cx="7036228" cy="536400"/>
          </a:xfrm>
        </p:spPr>
        <p:txBody>
          <a:bodyPr>
            <a:normAutofit fontScale="70000" lnSpcReduction="20000"/>
          </a:bodyPr>
          <a:lstStyle/>
          <a:p>
            <a:r>
              <a:rPr lang="en-ZA" sz="5100" b="1" dirty="0">
                <a:ea typeface="+mj-ea"/>
              </a:rPr>
              <a:t>Sequencing using </a:t>
            </a:r>
            <a:r>
              <a:rPr lang="en-ZA" sz="5100" b="1" dirty="0" err="1">
                <a:ea typeface="+mj-ea"/>
              </a:rPr>
              <a:t>NextSeq</a:t>
            </a:r>
            <a:r>
              <a:rPr lang="en-ZA" sz="5100" b="1" dirty="0">
                <a:ea typeface="+mj-ea"/>
              </a:rPr>
              <a:t> 550 </a:t>
            </a:r>
            <a:endParaRPr lang="en-US" sz="5100" b="1" dirty="0">
              <a:ea typeface="+mj-ea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671901" y="6615666"/>
            <a:ext cx="2003425" cy="198201"/>
          </a:xfrm>
        </p:spPr>
        <p:txBody>
          <a:bodyPr/>
          <a:lstStyle/>
          <a:p>
            <a:r>
              <a:rPr lang="en-US" dirty="0"/>
              <a:t>Date : 19 May 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938077" y="5140450"/>
            <a:ext cx="4096227" cy="338199"/>
          </a:xfrm>
        </p:spPr>
        <p:txBody>
          <a:bodyPr/>
          <a:lstStyle/>
          <a:p>
            <a:pPr algn="ctr"/>
            <a:r>
              <a:rPr lang="en-US" sz="1800" b="1" dirty="0"/>
              <a:t>Dr Arshad Ismail </a:t>
            </a:r>
          </a:p>
          <a:p>
            <a:pPr algn="ctr"/>
            <a:r>
              <a:rPr lang="en-US" sz="1800" b="1" dirty="0"/>
              <a:t> Zama Khumalo</a:t>
            </a:r>
          </a:p>
          <a:p>
            <a:pPr algn="ctr"/>
            <a:r>
              <a:rPr lang="en-US" sz="1800" b="1" dirty="0"/>
              <a:t>Thabo Mohale 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468881" y="6446567"/>
            <a:ext cx="6224952" cy="338199"/>
          </a:xfrm>
        </p:spPr>
        <p:txBody>
          <a:bodyPr/>
          <a:lstStyle/>
          <a:p>
            <a:r>
              <a:rPr lang="en-US" sz="1600" b="1" dirty="0"/>
              <a:t>National Institute for Communicable Diseases, South Africa</a:t>
            </a:r>
          </a:p>
        </p:txBody>
      </p:sp>
    </p:spTree>
    <p:extLst>
      <p:ext uri="{BB962C8B-B14F-4D97-AF65-F5344CB8AC3E}">
        <p14:creationId xmlns:p14="http://schemas.microsoft.com/office/powerpoint/2010/main" val="425321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508" y="411894"/>
            <a:ext cx="10828800" cy="1040400"/>
          </a:xfrm>
        </p:spPr>
        <p:txBody>
          <a:bodyPr/>
          <a:lstStyle/>
          <a:p>
            <a:r>
              <a:rPr lang="en-ZA" dirty="0"/>
              <a:t>Run QC Metrics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9223" y="19724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89" y="1452294"/>
            <a:ext cx="6796130" cy="50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7680961" y="2895349"/>
            <a:ext cx="1575557" cy="9566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793491" y="3782912"/>
            <a:ext cx="1350498" cy="628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430131" y="2826308"/>
            <a:ext cx="1575557" cy="9566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907" y="74206"/>
            <a:ext cx="2307664" cy="20012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18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302" y="217329"/>
            <a:ext cx="10828800" cy="1040400"/>
          </a:xfrm>
        </p:spPr>
        <p:txBody>
          <a:bodyPr/>
          <a:lstStyle/>
          <a:p>
            <a:r>
              <a:rPr lang="en-ZA" dirty="0"/>
              <a:t>Data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70" y="1601059"/>
            <a:ext cx="10828800" cy="3780000"/>
          </a:xfrm>
        </p:spPr>
        <p:txBody>
          <a:bodyPr/>
          <a:lstStyle/>
          <a:p>
            <a:r>
              <a:rPr lang="en-GB" dirty="0"/>
              <a:t>This concludes the </a:t>
            </a:r>
            <a:r>
              <a:rPr lang="en-GB" dirty="0" err="1"/>
              <a:t>wetlab</a:t>
            </a:r>
            <a:r>
              <a:rPr lang="en-GB" dirty="0"/>
              <a:t> portion of the Illumina </a:t>
            </a:r>
            <a:r>
              <a:rPr lang="en-GB" dirty="0" err="1"/>
              <a:t>CovidSeq</a:t>
            </a:r>
            <a:r>
              <a:rPr lang="en-GB" dirty="0"/>
              <a:t> workflow</a:t>
            </a:r>
          </a:p>
          <a:p>
            <a:endParaRPr lang="en-GB" dirty="0"/>
          </a:p>
          <a:p>
            <a:r>
              <a:rPr lang="en-GB" dirty="0"/>
              <a:t>In the next session - </a:t>
            </a:r>
            <a:r>
              <a:rPr lang="en-GB" i="1" dirty="0"/>
              <a:t> in </a:t>
            </a:r>
            <a:r>
              <a:rPr lang="en-GB" i="1" dirty="0" err="1"/>
              <a:t>silico</a:t>
            </a:r>
            <a:r>
              <a:rPr lang="en-GB" i="1" dirty="0"/>
              <a:t> </a:t>
            </a:r>
            <a:r>
              <a:rPr lang="en-GB" dirty="0"/>
              <a:t>part of DNA sequencing, where </a:t>
            </a:r>
            <a:r>
              <a:rPr lang="en-GB" dirty="0" err="1"/>
              <a:t>softwares</a:t>
            </a:r>
            <a:r>
              <a:rPr lang="en-GB" dirty="0"/>
              <a:t> are used  to assemble and </a:t>
            </a:r>
            <a:r>
              <a:rPr lang="en-GB" dirty="0" err="1"/>
              <a:t>analyze</a:t>
            </a:r>
            <a:r>
              <a:rPr lang="en-GB" dirty="0"/>
              <a:t> the raw data output of the next-generation sequencers</a:t>
            </a:r>
          </a:p>
        </p:txBody>
      </p:sp>
    </p:spTree>
    <p:extLst>
      <p:ext uri="{BB962C8B-B14F-4D97-AF65-F5344CB8AC3E}">
        <p14:creationId xmlns:p14="http://schemas.microsoft.com/office/powerpoint/2010/main" val="6612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82" y="3392540"/>
            <a:ext cx="1422659" cy="800932"/>
          </a:xfrm>
          <a:prstGeom prst="rect">
            <a:avLst/>
          </a:prstGeom>
        </p:spPr>
      </p:pic>
      <p:pic>
        <p:nvPicPr>
          <p:cNvPr id="9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59" y="4302693"/>
            <a:ext cx="1596121" cy="910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46" y="4317802"/>
            <a:ext cx="576481" cy="840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1" y="2433000"/>
            <a:ext cx="2826133" cy="811464"/>
          </a:xfrm>
          <a:prstGeom prst="rect">
            <a:avLst/>
          </a:prstGeom>
        </p:spPr>
      </p:pic>
      <p:pic>
        <p:nvPicPr>
          <p:cNvPr id="12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09" y="2157461"/>
            <a:ext cx="1024532" cy="1125858"/>
          </a:xfrm>
          <a:prstGeom prst="rect">
            <a:avLst/>
          </a:prstGeom>
        </p:spPr>
      </p:pic>
      <p:pic>
        <p:nvPicPr>
          <p:cNvPr id="13" name="Billed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83" y="3407930"/>
            <a:ext cx="2356625" cy="7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6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757" y="178672"/>
            <a:ext cx="10828800" cy="1040400"/>
          </a:xfrm>
        </p:spPr>
        <p:txBody>
          <a:bodyPr/>
          <a:lstStyle/>
          <a:p>
            <a:r>
              <a:rPr lang="en-GB" dirty="0"/>
              <a:t>Sequencing Workflow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0578" y="1641708"/>
            <a:ext cx="1965333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7243" y="2774825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Step 1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8395143" y="3663247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Step 2</a:t>
            </a:r>
            <a:endParaRPr lang="en-GB" dirty="0"/>
          </a:p>
        </p:txBody>
      </p:sp>
      <p:sp>
        <p:nvSpPr>
          <p:cNvPr id="23" name="Right Brace 22"/>
          <p:cNvSpPr/>
          <p:nvPr/>
        </p:nvSpPr>
        <p:spPr>
          <a:xfrm>
            <a:off x="8069385" y="2789392"/>
            <a:ext cx="170006" cy="440186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Brace 24"/>
          <p:cNvSpPr/>
          <p:nvPr/>
        </p:nvSpPr>
        <p:spPr>
          <a:xfrm>
            <a:off x="8091635" y="3600166"/>
            <a:ext cx="125505" cy="418768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86400" y="2918012"/>
            <a:ext cx="1371600" cy="38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102682" y="2620937"/>
            <a:ext cx="3732914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 of the Machine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AutoShape 2" descr="NextSeq 550 System | For everyday genom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907" y="74206"/>
            <a:ext cx="2307664" cy="2001252"/>
          </a:xfrm>
          <a:prstGeom prst="flowChartConnector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102682" y="4284412"/>
            <a:ext cx="3732913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Loading of Libraries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02682" y="5010469"/>
            <a:ext cx="3732913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- QC Metrics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02682" y="3488301"/>
            <a:ext cx="3732914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Sample Sheet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8077382" y="4350950"/>
            <a:ext cx="125505" cy="418768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395142" y="435095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Step 3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8395141" y="5038653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Step 4</a:t>
            </a:r>
            <a:endParaRPr lang="en-GB" dirty="0"/>
          </a:p>
        </p:txBody>
      </p:sp>
      <p:sp>
        <p:nvSpPr>
          <p:cNvPr id="40" name="Right Brace 39"/>
          <p:cNvSpPr/>
          <p:nvPr/>
        </p:nvSpPr>
        <p:spPr>
          <a:xfrm>
            <a:off x="8073026" y="5038928"/>
            <a:ext cx="125505" cy="418768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6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9" y="1150564"/>
            <a:ext cx="7647621" cy="567930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 txBox="1">
            <a:spLocks/>
          </p:cNvSpPr>
          <p:nvPr/>
        </p:nvSpPr>
        <p:spPr>
          <a:xfrm>
            <a:off x="1701059" y="110164"/>
            <a:ext cx="10828800" cy="104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NextSeq</a:t>
            </a:r>
            <a:r>
              <a:rPr lang="en-GB" dirty="0"/>
              <a:t> 550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52090"/>
              </p:ext>
            </p:extLst>
          </p:nvPr>
        </p:nvGraphicFramePr>
        <p:xfrm>
          <a:off x="7976382" y="2815970"/>
          <a:ext cx="4215618" cy="1235524"/>
        </p:xfrm>
        <a:graphic>
          <a:graphicData uri="http://schemas.openxmlformats.org/drawingml/2006/table">
            <a:tbl>
              <a:tblPr firstRow="1" firstCol="1" bandRow="1"/>
              <a:tblGrid>
                <a:gridCol w="2883876">
                  <a:extLst>
                    <a:ext uri="{9D8B030D-6E8A-4147-A177-3AD203B41FA5}">
                      <a16:colId xmlns:a16="http://schemas.microsoft.com/office/drawing/2014/main" val="993901153"/>
                    </a:ext>
                  </a:extLst>
                </a:gridCol>
                <a:gridCol w="1331742">
                  <a:extLst>
                    <a:ext uri="{9D8B030D-6E8A-4147-A177-3AD203B41FA5}">
                      <a16:colId xmlns:a16="http://schemas.microsoft.com/office/drawing/2014/main" val="2777287616"/>
                    </a:ext>
                  </a:extLst>
                </a:gridCol>
              </a:tblGrid>
              <a:tr h="308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spc="-15">
                          <a:solidFill>
                            <a:srgbClr val="44464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Run Time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solidFill>
                            <a:srgbClr val="44464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12–30 hrs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68181"/>
                  </a:ext>
                </a:extLst>
              </a:tr>
              <a:tr h="308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spc="-15" dirty="0">
                          <a:solidFill>
                            <a:srgbClr val="44464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Maximum output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spc="-15">
                          <a:solidFill>
                            <a:srgbClr val="44464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120 Gb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53944"/>
                  </a:ext>
                </a:extLst>
              </a:tr>
              <a:tr h="308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spc="-15" dirty="0">
                          <a:solidFill>
                            <a:srgbClr val="44464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Maximum Reads per Run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spc="-15">
                          <a:solidFill>
                            <a:srgbClr val="44464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400 million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58352"/>
                  </a:ext>
                </a:extLst>
              </a:tr>
              <a:tr h="308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spc="-15">
                          <a:solidFill>
                            <a:srgbClr val="44464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Maximum Read Length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spc="-15" dirty="0">
                          <a:solidFill>
                            <a:srgbClr val="44464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2 × 150 </a:t>
                      </a:r>
                      <a:r>
                        <a:rPr lang="en-GB" sz="1800" spc="-15" dirty="0" err="1">
                          <a:solidFill>
                            <a:srgbClr val="444648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bp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0834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99452" y="2205032"/>
            <a:ext cx="196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907" y="74206"/>
            <a:ext cx="2307664" cy="20012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1734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11" y="8906"/>
            <a:ext cx="10828800" cy="1040400"/>
          </a:xfrm>
        </p:spPr>
        <p:txBody>
          <a:bodyPr/>
          <a:lstStyle/>
          <a:p>
            <a:r>
              <a:rPr lang="en-GB" dirty="0"/>
              <a:t>Sequencing Kit Components</a:t>
            </a:r>
          </a:p>
        </p:txBody>
      </p:sp>
      <p:pic>
        <p:nvPicPr>
          <p:cNvPr id="6146" name="Picture 2" descr="NextSeq 500/550 Kits v2.5 | Improved workflow and cartridge lo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69" y="1324536"/>
            <a:ext cx="7788965" cy="50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8155641" y="4567460"/>
            <a:ext cx="1519517" cy="2689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4464424" y="5656235"/>
            <a:ext cx="5674658" cy="806823"/>
          </a:xfrm>
          <a:prstGeom prst="bentConnector3">
            <a:avLst>
              <a:gd name="adj1" fmla="val 12796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3681263" y="1040400"/>
            <a:ext cx="6457819" cy="1904506"/>
          </a:xfrm>
          <a:prstGeom prst="bentConnector3">
            <a:avLst>
              <a:gd name="adj1" fmla="val -183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313894" y="726141"/>
            <a:ext cx="162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1. Buffer Cartridge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3281082" y="2716306"/>
            <a:ext cx="295836" cy="228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1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0172699" y="4271189"/>
            <a:ext cx="162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2. Loading Cartridge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7832911" y="4701713"/>
            <a:ext cx="295836" cy="228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2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4168588" y="5656235"/>
            <a:ext cx="295836" cy="228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3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0219763" y="6028215"/>
            <a:ext cx="162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3. Flow cell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52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81" y="64630"/>
            <a:ext cx="10828800" cy="1040400"/>
          </a:xfrm>
        </p:spPr>
        <p:txBody>
          <a:bodyPr/>
          <a:lstStyle/>
          <a:p>
            <a:r>
              <a:rPr lang="en-GB" dirty="0"/>
              <a:t>STEP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073" y="1493245"/>
            <a:ext cx="3732914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 of the Machine 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694" y="2992538"/>
            <a:ext cx="57418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Wash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Quick wash is performed before every sequencing  Run 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 wash solution of 40 ml  of laboratory-grade water mixed with 20 µl Tween 20 (0.05% Tween 20 final concentration)</a:t>
            </a:r>
          </a:p>
          <a:p>
            <a:pPr lvl="1"/>
            <a:endParaRPr lang="en-Z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dirty="0"/>
              <a:t>Wash  takes about 20 minutes</a:t>
            </a:r>
            <a:endParaRPr lang="en-GB" dirty="0"/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/>
          <a:stretch/>
        </p:blipFill>
        <p:spPr bwMode="auto">
          <a:xfrm>
            <a:off x="7084087" y="2437059"/>
            <a:ext cx="4837252" cy="36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907" y="74206"/>
            <a:ext cx="2307664" cy="2001252"/>
          </a:xfrm>
          <a:prstGeom prst="flowChartConnector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9262" y="3474720"/>
            <a:ext cx="1322363" cy="178659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33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118" y="83291"/>
            <a:ext cx="10828800" cy="1040400"/>
          </a:xfrm>
        </p:spPr>
        <p:txBody>
          <a:bodyPr/>
          <a:lstStyle/>
          <a:p>
            <a:r>
              <a:rPr lang="en-GB" dirty="0"/>
              <a:t>STEP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164" y="1123691"/>
            <a:ext cx="146264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ZA" dirty="0">
                <a:solidFill>
                  <a:srgbClr val="000000"/>
                </a:solidFill>
              </a:rPr>
              <a:t>Sample Sheet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907" y="74206"/>
            <a:ext cx="2307664" cy="2001252"/>
          </a:xfrm>
          <a:prstGeom prst="flowChartConnector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257" y="1752292"/>
            <a:ext cx="563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Loading a sample sheet onto the </a:t>
            </a:r>
            <a:r>
              <a:rPr lang="en-ZA" b="1" dirty="0" err="1"/>
              <a:t>NextSeq</a:t>
            </a:r>
            <a:r>
              <a:rPr lang="en-ZA" b="1" dirty="0"/>
              <a:t> 550</a:t>
            </a:r>
            <a:endParaRPr lang="en-GB" dirty="0"/>
          </a:p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32456" y="2358398"/>
            <a:ext cx="9133613" cy="4534678"/>
            <a:chOff x="1212170" y="2444790"/>
            <a:chExt cx="9133613" cy="45346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170" y="2444790"/>
              <a:ext cx="9133613" cy="453467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40971" y="5146766"/>
              <a:ext cx="8765178" cy="3657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69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458" y="-13063"/>
            <a:ext cx="10828800" cy="1040400"/>
          </a:xfrm>
        </p:spPr>
        <p:txBody>
          <a:bodyPr/>
          <a:lstStyle/>
          <a:p>
            <a:r>
              <a:rPr lang="en-GB" dirty="0"/>
              <a:t>STEP 3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71554" y="23674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57946" y="737925"/>
            <a:ext cx="3613721" cy="2683634"/>
            <a:chOff x="7083991" y="143007"/>
            <a:chExt cx="4306821" cy="3478965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991" y="143007"/>
              <a:ext cx="4306821" cy="34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048682" y="1084502"/>
              <a:ext cx="1254034" cy="1737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" r="4527" b="4384"/>
          <a:stretch>
            <a:fillRect/>
          </a:stretch>
        </p:blipFill>
        <p:spPr bwMode="auto">
          <a:xfrm>
            <a:off x="8207544" y="1320612"/>
            <a:ext cx="2224074" cy="2177004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64003" y="542134"/>
            <a:ext cx="419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Cleaning &amp;  inspecting of the Flow Cell</a:t>
            </a:r>
          </a:p>
        </p:txBody>
      </p:sp>
      <p:pic>
        <p:nvPicPr>
          <p:cNvPr id="5123" name="Picture 75" descr="C:\Users\zamantungwak\AppData\Local\Microsoft\Windows\INetCache\Content.Outlook\YUBKDLVS\SOP screenshot 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80" y="3553853"/>
            <a:ext cx="3489603" cy="260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067561" y="2134164"/>
            <a:ext cx="1961157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8717" y="6488668"/>
            <a:ext cx="419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Loading Flow cell in the compartment</a:t>
            </a:r>
            <a:endParaRPr lang="en-GB" b="1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879" y="3421559"/>
            <a:ext cx="3931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Illumina </a:t>
            </a:r>
            <a:r>
              <a:rPr lang="en-US" b="1" dirty="0" err="1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NextSeq</a:t>
            </a:r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Control Software </a:t>
            </a:r>
            <a:r>
              <a:rPr lang="en-ZA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983153" y="4944808"/>
            <a:ext cx="2064759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NextSeq 550 System Guide - PDF Free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39" y="3922733"/>
            <a:ext cx="3068748" cy="246510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78504" y="6519682"/>
            <a:ext cx="419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Loading of  Buffer Cartridge</a:t>
            </a:r>
            <a:endParaRPr lang="en-GB" b="1" dirty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90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981" y="64630"/>
            <a:ext cx="10828800" cy="1040400"/>
          </a:xfrm>
        </p:spPr>
        <p:txBody>
          <a:bodyPr/>
          <a:lstStyle/>
          <a:p>
            <a:r>
              <a:rPr lang="en-GB" dirty="0"/>
              <a:t>STEP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164" y="1123691"/>
            <a:ext cx="201536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ZA" dirty="0">
                <a:solidFill>
                  <a:srgbClr val="000000"/>
                </a:solidFill>
              </a:rPr>
              <a:t>Loading of Libraries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71554" y="25520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7598" y="2234773"/>
            <a:ext cx="4314777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Loading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Libraries into  Reagent Cartridge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Pierce foil with a new pipette on the  well-marked “Load Libraries Here”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Add libraries  (650 µl x2 ) to the  bottom of  the well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Gentle tap  the cartridge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Slide the reagent cartridge into the reagent compartment until the cartridge stops,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Close the reagent compartment door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Cha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69" y="677025"/>
            <a:ext cx="5011270" cy="42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5242"/>
          <a:stretch/>
        </p:blipFill>
        <p:spPr>
          <a:xfrm>
            <a:off x="7450610" y="313707"/>
            <a:ext cx="1944629" cy="158264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8598404" y="1896352"/>
            <a:ext cx="0" cy="8875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74" y="5029706"/>
            <a:ext cx="2857500" cy="18288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62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37" y="1252025"/>
            <a:ext cx="7387912" cy="54793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537" y="594638"/>
            <a:ext cx="875079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en-ZA" sz="3600" b="1" dirty="0" err="1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NextSeq</a:t>
            </a:r>
            <a:r>
              <a:rPr lang="en-ZA" sz="3600" b="1" dirty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550 system check</a:t>
            </a:r>
            <a:endParaRPr lang="en-GB" sz="3600" b="1" dirty="0">
              <a:solidFill>
                <a:schemeClr val="accent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907" y="74206"/>
            <a:ext cx="2307664" cy="20012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60578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.9|2.4"/>
</p:tagLst>
</file>

<file path=ppt/theme/theme1.xml><?xml version="1.0" encoding="utf-8"?>
<a:theme xmlns:a="http://schemas.openxmlformats.org/drawingml/2006/main" name="Office Theme">
  <a:themeElements>
    <a:clrScheme name="Fleming Fund">
      <a:dk1>
        <a:srgbClr val="000000"/>
      </a:dk1>
      <a:lt1>
        <a:srgbClr val="FFFFFF"/>
      </a:lt1>
      <a:dk2>
        <a:srgbClr val="A5BE23"/>
      </a:dk2>
      <a:lt2>
        <a:srgbClr val="EDECEB"/>
      </a:lt2>
      <a:accent1>
        <a:srgbClr val="05784B"/>
      </a:accent1>
      <a:accent2>
        <a:srgbClr val="286E9B"/>
      </a:accent2>
      <a:accent3>
        <a:srgbClr val="2D8CC8"/>
      </a:accent3>
      <a:accent4>
        <a:srgbClr val="28BEBE"/>
      </a:accent4>
      <a:accent5>
        <a:srgbClr val="41B45A"/>
      </a:accent5>
      <a:accent6>
        <a:srgbClr val="00A09B"/>
      </a:accent6>
      <a:hlink>
        <a:srgbClr val="2FB6BC"/>
      </a:hlink>
      <a:folHlink>
        <a:srgbClr val="8E3F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0F33D22483C4AA8B05FEFDCAC600F" ma:contentTypeVersion="99" ma:contentTypeDescription="Create a new document." ma:contentTypeScope="" ma:versionID="f314073a9d633b425b8f928ec3cbc93f">
  <xsd:schema xmlns:xsd="http://www.w3.org/2001/XMLSchema" xmlns:xs="http://www.w3.org/2001/XMLSchema" xmlns:p="http://schemas.microsoft.com/office/2006/metadata/properties" xmlns:ns1="http://schemas.microsoft.com/sharepoint/v3" xmlns:ns2="980b2c76-4eb4-4926-991a-bb246786b55e" xmlns:ns3="9e34f59f-22da-4d35-944c-fdee973dcf4e" xmlns:ns4="ce402152-2197-44ed-a9fb-34168d3d8bb3" targetNamespace="http://schemas.microsoft.com/office/2006/metadata/properties" ma:root="true" ma:fieldsID="fc548d8d6a0eb642f52fe16560b5b46b" ns1:_="" ns2:_="" ns3:_="" ns4:_="">
    <xsd:import namespace="http://schemas.microsoft.com/sharepoint/v3"/>
    <xsd:import namespace="980b2c76-4eb4-4926-991a-bb246786b55e"/>
    <xsd:import namespace="9e34f59f-22da-4d35-944c-fdee973dcf4e"/>
    <xsd:import namespace="ce402152-2197-44ed-a9fb-34168d3d8b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76-4eb4-4926-991a-bb246786b5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4f59f-22da-4d35-944c-fdee973dc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02152-2197-44ed-a9fb-34168d3d8b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0b2c76-4eb4-4926-991a-bb246786b55e">371809-520408861-3994</_dlc_DocId>
    <_dlc_DocIdUrl xmlns="980b2c76-4eb4-4926-991a-bb246786b55e">
      <Url>https://mottmac.sharepoint.com/teams/pj-b0049/_layouts/15/DocIdRedir.aspx?ID=371809-520408861-3994</Url>
      <Description>371809-520408861-3994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6B266AC-7785-4980-99BC-715BDF1BF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0b2c76-4eb4-4926-991a-bb246786b55e"/>
    <ds:schemaRef ds:uri="9e34f59f-22da-4d35-944c-fdee973dcf4e"/>
    <ds:schemaRef ds:uri="ce402152-2197-44ed-a9fb-34168d3d8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972765-B413-4993-9FCC-F44B4E3C9FBA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9e34f59f-22da-4d35-944c-fdee973dcf4e"/>
    <ds:schemaRef ds:uri="ce402152-2197-44ed-a9fb-34168d3d8bb3"/>
    <ds:schemaRef ds:uri="http://purl.org/dc/terms/"/>
    <ds:schemaRef ds:uri="980b2c76-4eb4-4926-991a-bb246786b55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8FE1BB-5914-4D5E-A061-6700C389592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3C6ED8-1E29-4A0F-A0D6-D8993E9D48A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1872</TotalTime>
  <Words>285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Office Theme</vt:lpstr>
      <vt:lpstr>Module 3   SARS-CoV-2 whole genome sequencing</vt:lpstr>
      <vt:lpstr>Sequencing Workflow</vt:lpstr>
      <vt:lpstr>PowerPoint Presentation</vt:lpstr>
      <vt:lpstr>Sequencing Kit Components</vt:lpstr>
      <vt:lpstr>STEP 1</vt:lpstr>
      <vt:lpstr>STEP 2</vt:lpstr>
      <vt:lpstr>STEP 3</vt:lpstr>
      <vt:lpstr>STEP 4</vt:lpstr>
      <vt:lpstr>PowerPoint Presentation</vt:lpstr>
      <vt:lpstr>Run QC Metrics</vt:lpstr>
      <vt:lpstr>Data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Cuny, Nathalie</dc:creator>
  <cp:lastModifiedBy>Colette June Weese</cp:lastModifiedBy>
  <cp:revision>195</cp:revision>
  <dcterms:created xsi:type="dcterms:W3CDTF">2017-12-29T05:01:18Z</dcterms:created>
  <dcterms:modified xsi:type="dcterms:W3CDTF">2024-10-11T11:23:17Z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0x01010081E0F33D22483C4AA8B05FEFDCAC600F</vt:lpwstr>
  </property>
  <property fmtid="{D5CDD505-2E9C-101B-9397-08002B2CF9AE}" pid="3" name="_dlc_DocIdItemGuid">
    <vt:lpwstr>b755da39-e2b3-474f-8a66-a1793c752ff0</vt:lpwstr>
  </property>
</Properties>
</file>