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2E55B00" w14:textId="6EDDB405" w:rsidR="00FB4915" w:rsidRPr="0028499F" w:rsidRDefault="00B2590F" w:rsidP="00FB4915">
      <w:pPr>
        <w:pStyle w:val="TitleEUPAHW"/>
        <w:tabs>
          <w:tab w:val="left" w:pos="4120"/>
        </w:tabs>
        <w:jc w:val="left"/>
        <w:rPr>
          <w:color w:val="2F4181"/>
          <w:lang w:val="en-GB"/>
        </w:rPr>
      </w:pPr>
      <w:r w:rsidRPr="0028499F">
        <w:rPr>
          <w:rFonts w:ascii="Calibri" w:hAnsi="Calibri" w:cs="Calibri"/>
          <w:color w:val="2F4181"/>
          <w:sz w:val="40"/>
          <w:szCs w:val="40"/>
          <w:lang w:val="en-GB"/>
        </w:rPr>
        <w:t>European partnership of scientists</w:t>
      </w:r>
      <w:r w:rsidR="00A92710" w:rsidRPr="0028499F">
        <w:rPr>
          <w:rFonts w:ascii="Calibri" w:hAnsi="Calibri" w:cs="Calibri"/>
          <w:color w:val="2F4181"/>
          <w:sz w:val="40"/>
          <w:szCs w:val="40"/>
          <w:lang w:val="en-GB"/>
        </w:rPr>
        <w:t xml:space="preserve"> and funders</w:t>
      </w:r>
      <w:r w:rsidRPr="0028499F">
        <w:rPr>
          <w:rFonts w:ascii="Calibri" w:hAnsi="Calibri" w:cs="Calibri"/>
          <w:color w:val="2F4181"/>
          <w:sz w:val="40"/>
          <w:szCs w:val="40"/>
          <w:lang w:val="en-GB"/>
        </w:rPr>
        <w:t xml:space="preserve"> helping to improve animal health and welfare</w:t>
      </w:r>
      <w:r w:rsidR="00FB4915" w:rsidRPr="0028499F">
        <w:rPr>
          <w:color w:val="2F4181"/>
          <w:lang w:val="en-GB"/>
        </w:rPr>
        <w:tab/>
      </w:r>
    </w:p>
    <w:p w14:paraId="18BB55FA" w14:textId="25CC5D60" w:rsidR="00FB4915" w:rsidRPr="0028499F" w:rsidRDefault="00FB4915" w:rsidP="00FB4915">
      <w:pPr>
        <w:pStyle w:val="SubtitleEUPAHW"/>
        <w:rPr>
          <w:color w:val="1F3864" w:themeColor="accent1" w:themeShade="80"/>
          <w:lang w:val="en-GB"/>
        </w:rPr>
      </w:pPr>
    </w:p>
    <w:p w14:paraId="076FE835" w14:textId="61633D4B" w:rsidR="00B2590F" w:rsidRPr="0028499F" w:rsidRDefault="00B2590F" w:rsidP="00B2590F">
      <w:pPr>
        <w:pStyle w:val="textEUPAHW"/>
        <w:rPr>
          <w:lang w:val="en-GB"/>
        </w:rPr>
      </w:pPr>
      <w:r w:rsidRPr="0028499F">
        <w:rPr>
          <w:lang w:val="en-GB"/>
        </w:rPr>
        <w:t>The European Partnership on Animal Health and Welfare (EUP AH&amp;W</w:t>
      </w:r>
      <w:r w:rsidR="00345BF2" w:rsidRPr="0028499F">
        <w:rPr>
          <w:lang w:val="en-GB"/>
        </w:rPr>
        <w:t>, acronym EUPAHW</w:t>
      </w:r>
      <w:r w:rsidRPr="0028499F">
        <w:rPr>
          <w:lang w:val="en-GB"/>
        </w:rPr>
        <w:t xml:space="preserve">) is by far the most ambitious research and innovation initiative </w:t>
      </w:r>
      <w:r w:rsidR="001376BB" w:rsidRPr="0028499F">
        <w:rPr>
          <w:lang w:val="en-GB"/>
        </w:rPr>
        <w:t xml:space="preserve">the </w:t>
      </w:r>
      <w:r w:rsidRPr="0028499F">
        <w:rPr>
          <w:lang w:val="en-GB"/>
        </w:rPr>
        <w:t>E</w:t>
      </w:r>
      <w:r w:rsidR="00345BF2" w:rsidRPr="0028499F">
        <w:rPr>
          <w:lang w:val="en-GB"/>
        </w:rPr>
        <w:t>uropean commission (EC)</w:t>
      </w:r>
      <w:r w:rsidRPr="0028499F">
        <w:rPr>
          <w:lang w:val="en-GB"/>
        </w:rPr>
        <w:t xml:space="preserve"> has funded to control infectious diseases</w:t>
      </w:r>
      <w:r w:rsidR="002F39BE" w:rsidRPr="0028499F">
        <w:rPr>
          <w:lang w:val="en-GB"/>
        </w:rPr>
        <w:t xml:space="preserve"> of animals</w:t>
      </w:r>
      <w:r w:rsidRPr="0028499F">
        <w:rPr>
          <w:lang w:val="en-GB"/>
        </w:rPr>
        <w:t xml:space="preserve">, and to promote animal welfare. Launched this year (2024), the innovative Partnership is anticipated to invest €360 million over seven years to boost research and facilitate cooperation between all actors. The scope goes beyond the animal health and welfare actors to enhance cross sector collaboration and, through a One Health and One Welfare approach, to provide societal impact. The objectives of the EUP AH&amp;W align with the </w:t>
      </w:r>
      <w:hyperlink r:id="rId11" w:history="1">
        <w:r w:rsidRPr="0028499F">
          <w:rPr>
            <w:rStyle w:val="Hyperlink"/>
            <w:lang w:val="en-GB"/>
          </w:rPr>
          <w:t>European Green Deal</w:t>
        </w:r>
      </w:hyperlink>
      <w:r w:rsidRPr="0028499F">
        <w:rPr>
          <w:lang w:val="en-GB"/>
        </w:rPr>
        <w:t xml:space="preserve"> and its associated </w:t>
      </w:r>
      <w:hyperlink r:id="rId12" w:history="1">
        <w:r w:rsidRPr="0028499F">
          <w:rPr>
            <w:rStyle w:val="Hyperlink"/>
            <w:lang w:val="en-GB"/>
          </w:rPr>
          <w:t>Farm to Fork strategy</w:t>
        </w:r>
      </w:hyperlink>
      <w:r w:rsidRPr="0028499F">
        <w:rPr>
          <w:lang w:val="en-GB"/>
        </w:rPr>
        <w:t xml:space="preserve"> for a fair, healthy, and environmentally friendly food system.</w:t>
      </w:r>
    </w:p>
    <w:p w14:paraId="0E8A5A98" w14:textId="057760A6" w:rsidR="00B2590F" w:rsidRPr="0028499F" w:rsidRDefault="00B2590F" w:rsidP="00B2590F">
      <w:pPr>
        <w:pStyle w:val="textEUPAHW"/>
        <w:rPr>
          <w:lang w:val="en-GB"/>
        </w:rPr>
      </w:pPr>
      <w:r w:rsidRPr="0028499F">
        <w:rPr>
          <w:lang w:val="en-GB"/>
        </w:rPr>
        <w:t xml:space="preserve">The ambitious objectives of the EUP AH&amp;W have </w:t>
      </w:r>
      <w:r w:rsidR="00EB1A3F" w:rsidRPr="0028499F">
        <w:rPr>
          <w:lang w:val="en-GB"/>
        </w:rPr>
        <w:t>attracted</w:t>
      </w:r>
      <w:r w:rsidRPr="0028499F">
        <w:rPr>
          <w:lang w:val="en-GB"/>
        </w:rPr>
        <w:t xml:space="preserve"> </w:t>
      </w:r>
      <w:r w:rsidR="00353CF5" w:rsidRPr="0028499F">
        <w:rPr>
          <w:lang w:val="en-GB"/>
        </w:rPr>
        <w:t>a diverse pool of p</w:t>
      </w:r>
      <w:r w:rsidRPr="0028499F">
        <w:rPr>
          <w:lang w:val="en-GB"/>
        </w:rPr>
        <w:t>artners</w:t>
      </w:r>
      <w:r w:rsidR="00EB1A3F" w:rsidRPr="0028499F">
        <w:rPr>
          <w:lang w:val="en-GB"/>
        </w:rPr>
        <w:t>,</w:t>
      </w:r>
      <w:r w:rsidRPr="0028499F">
        <w:rPr>
          <w:lang w:val="en-GB"/>
        </w:rPr>
        <w:t xml:space="preserve"> including 56 leading research performing organizations and 30 funding organizations in Europe. The budget is 50% funded by the Horizon Europe Research and Innovation Programme, and 50% by EUP AH&amp;W partner institutions</w:t>
      </w:r>
      <w:r w:rsidR="006D7EB3" w:rsidRPr="0028499F">
        <w:rPr>
          <w:lang w:val="en-GB"/>
        </w:rPr>
        <w:t>.</w:t>
      </w:r>
      <w:r w:rsidR="002262DF" w:rsidRPr="0028499F">
        <w:rPr>
          <w:lang w:val="en-GB"/>
        </w:rPr>
        <w:t xml:space="preserve"> </w:t>
      </w:r>
      <w:r w:rsidR="00734EAC" w:rsidRPr="0028499F">
        <w:rPr>
          <w:lang w:val="en-GB"/>
        </w:rPr>
        <w:t>To date</w:t>
      </w:r>
      <w:r w:rsidR="00DE5CE1" w:rsidRPr="0028499F">
        <w:rPr>
          <w:lang w:val="en-GB"/>
        </w:rPr>
        <w:t>, t</w:t>
      </w:r>
      <w:r w:rsidRPr="0028499F">
        <w:rPr>
          <w:lang w:val="en-GB"/>
        </w:rPr>
        <w:t xml:space="preserve">he Partnership </w:t>
      </w:r>
      <w:r w:rsidR="00405902" w:rsidRPr="0028499F">
        <w:rPr>
          <w:lang w:val="en-GB"/>
        </w:rPr>
        <w:t xml:space="preserve">has </w:t>
      </w:r>
      <w:r w:rsidR="00E33FF3" w:rsidRPr="0028499F">
        <w:rPr>
          <w:lang w:val="en-GB"/>
        </w:rPr>
        <w:t>brought</w:t>
      </w:r>
      <w:r w:rsidRPr="0028499F">
        <w:rPr>
          <w:lang w:val="en-GB"/>
        </w:rPr>
        <w:t xml:space="preserve"> together 90 entities (research-performing institutions, funding organisations, and ministries), including EFSA and EMA, from 24 countries (19 EU Member States and 5 countries associated to Horizon Europe). </w:t>
      </w:r>
    </w:p>
    <w:p w14:paraId="6CC2249A" w14:textId="7A3EB30A" w:rsidR="00B2590F" w:rsidRPr="0028499F" w:rsidRDefault="00B2590F" w:rsidP="00B2590F">
      <w:pPr>
        <w:pStyle w:val="textEUPAHW"/>
        <w:rPr>
          <w:lang w:val="en-GB"/>
        </w:rPr>
      </w:pPr>
      <w:r w:rsidRPr="0028499F">
        <w:rPr>
          <w:lang w:val="en-GB"/>
        </w:rPr>
        <w:t xml:space="preserve">The Partnership is based on a Strategic Research and Innovation Agenda (SRIA), which has been developed during a </w:t>
      </w:r>
      <w:r w:rsidR="00A92710" w:rsidRPr="0028499F">
        <w:rPr>
          <w:lang w:val="en-GB"/>
        </w:rPr>
        <w:t>two-year</w:t>
      </w:r>
      <w:r w:rsidRPr="0028499F">
        <w:rPr>
          <w:lang w:val="en-GB"/>
        </w:rPr>
        <w:t xml:space="preserve"> period involving all relevant actors. The SRIA balances short term applied and strategic research. Infectious diseases both of terrestrial and aquatic animals, and zoonotic risks such as bird flu are addressed, together with research to improve animal welfare.  The Partnership </w:t>
      </w:r>
      <w:r w:rsidR="003B37CF" w:rsidRPr="0028499F">
        <w:rPr>
          <w:lang w:val="en-GB"/>
        </w:rPr>
        <w:t xml:space="preserve">also </w:t>
      </w:r>
      <w:r w:rsidRPr="0028499F">
        <w:rPr>
          <w:lang w:val="en-GB"/>
        </w:rPr>
        <w:t>focuses on the prudent use of antimicrobials and ensuring that a high level of animal welfare is provided in every phase of an animal’s life. The Partnership in</w:t>
      </w:r>
      <w:r w:rsidR="007816A1" w:rsidRPr="0028499F">
        <w:rPr>
          <w:lang w:val="en-GB"/>
        </w:rPr>
        <w:t>cludes</w:t>
      </w:r>
      <w:r w:rsidRPr="0028499F">
        <w:rPr>
          <w:lang w:val="en-GB"/>
        </w:rPr>
        <w:t xml:space="preserve"> 17 three-year </w:t>
      </w:r>
      <w:r w:rsidR="007C427D" w:rsidRPr="0028499F">
        <w:rPr>
          <w:lang w:val="en-GB"/>
        </w:rPr>
        <w:t xml:space="preserve">research </w:t>
      </w:r>
      <w:r w:rsidRPr="0028499F">
        <w:rPr>
          <w:lang w:val="en-GB"/>
        </w:rPr>
        <w:t>projects</w:t>
      </w:r>
      <w:r w:rsidR="007816A1" w:rsidRPr="0028499F">
        <w:rPr>
          <w:lang w:val="en-GB"/>
        </w:rPr>
        <w:t xml:space="preserve"> which start in </w:t>
      </w:r>
      <w:r w:rsidR="007E4838" w:rsidRPr="0028499F">
        <w:rPr>
          <w:lang w:val="en-GB"/>
        </w:rPr>
        <w:t>2024 and</w:t>
      </w:r>
      <w:r w:rsidRPr="0028499F">
        <w:rPr>
          <w:lang w:val="en-GB"/>
        </w:rPr>
        <w:t xml:space="preserve"> plans to launch research call</w:t>
      </w:r>
      <w:r w:rsidR="00A92710" w:rsidRPr="0028499F">
        <w:rPr>
          <w:lang w:val="en-GB"/>
        </w:rPr>
        <w:t>s</w:t>
      </w:r>
      <w:r w:rsidRPr="0028499F">
        <w:rPr>
          <w:lang w:val="en-GB"/>
        </w:rPr>
        <w:t xml:space="preserve"> reaching out to </w:t>
      </w:r>
      <w:r w:rsidR="00A74DA4" w:rsidRPr="0028499F">
        <w:rPr>
          <w:lang w:val="en-GB"/>
        </w:rPr>
        <w:t>additional</w:t>
      </w:r>
      <w:r w:rsidRPr="0028499F">
        <w:rPr>
          <w:lang w:val="en-GB"/>
        </w:rPr>
        <w:t xml:space="preserve"> research performing organi</w:t>
      </w:r>
      <w:r w:rsidR="00A762B9" w:rsidRPr="0028499F">
        <w:rPr>
          <w:lang w:val="en-GB"/>
        </w:rPr>
        <w:t>s</w:t>
      </w:r>
      <w:r w:rsidRPr="0028499F">
        <w:rPr>
          <w:lang w:val="en-GB"/>
        </w:rPr>
        <w:t>ations</w:t>
      </w:r>
      <w:r w:rsidR="00A762B9" w:rsidRPr="0028499F">
        <w:rPr>
          <w:lang w:val="en-GB"/>
        </w:rPr>
        <w:t>,</w:t>
      </w:r>
      <w:r w:rsidRPr="0028499F">
        <w:rPr>
          <w:lang w:val="en-GB"/>
        </w:rPr>
        <w:t xml:space="preserve"> </w:t>
      </w:r>
      <w:r w:rsidR="00254A61" w:rsidRPr="0028499F">
        <w:rPr>
          <w:lang w:val="en-GB"/>
        </w:rPr>
        <w:t xml:space="preserve">and funding organisations </w:t>
      </w:r>
      <w:r w:rsidRPr="0028499F">
        <w:rPr>
          <w:lang w:val="en-GB"/>
        </w:rPr>
        <w:t xml:space="preserve">not yet involved in the Partnership.  </w:t>
      </w:r>
    </w:p>
    <w:p w14:paraId="6E80249C" w14:textId="47EEFCC0" w:rsidR="00C55E1B" w:rsidRPr="003D59E6" w:rsidRDefault="00B2590F" w:rsidP="00C55E1B">
      <w:pPr>
        <w:pStyle w:val="textEUPAHW"/>
        <w:rPr>
          <w:lang w:val="en-GB"/>
        </w:rPr>
      </w:pPr>
      <w:r w:rsidRPr="0028499F">
        <w:rPr>
          <w:lang w:val="en-GB"/>
        </w:rPr>
        <w:t xml:space="preserve">Quote from Nathalie </w:t>
      </w:r>
      <w:proofErr w:type="spellStart"/>
      <w:r w:rsidRPr="0028499F">
        <w:rPr>
          <w:lang w:val="en-GB"/>
        </w:rPr>
        <w:t>Vanderheijden</w:t>
      </w:r>
      <w:proofErr w:type="spellEnd"/>
      <w:r w:rsidR="00C639B2" w:rsidRPr="0028499F">
        <w:rPr>
          <w:lang w:val="en-GB"/>
        </w:rPr>
        <w:t>, University</w:t>
      </w:r>
      <w:r w:rsidR="006B42E5" w:rsidRPr="0028499F">
        <w:rPr>
          <w:lang w:val="en-GB"/>
        </w:rPr>
        <w:t xml:space="preserve"> of Ghent</w:t>
      </w:r>
      <w:r w:rsidRPr="0028499F">
        <w:rPr>
          <w:lang w:val="en-GB"/>
        </w:rPr>
        <w:t>, coordinator of the EUP AH&amp;W:</w:t>
      </w:r>
      <w:r w:rsidR="001376BB" w:rsidRPr="0028499F">
        <w:rPr>
          <w:lang w:val="en-GB"/>
        </w:rPr>
        <w:t xml:space="preserve"> </w:t>
      </w:r>
      <w:r w:rsidR="0086505A" w:rsidRPr="0028499F">
        <w:rPr>
          <w:lang w:val="en-GB"/>
        </w:rPr>
        <w:t>“</w:t>
      </w:r>
      <w:r w:rsidR="0086505A" w:rsidRPr="003D59E6">
        <w:rPr>
          <w:lang w:val="en-GB"/>
        </w:rPr>
        <w:t xml:space="preserve">Our partnership is </w:t>
      </w:r>
      <w:r w:rsidR="00254A61" w:rsidRPr="003D59E6">
        <w:rPr>
          <w:lang w:val="en-GB"/>
        </w:rPr>
        <w:t>a new,</w:t>
      </w:r>
      <w:r w:rsidR="0086505A" w:rsidRPr="003D59E6">
        <w:rPr>
          <w:lang w:val="en-GB"/>
        </w:rPr>
        <w:t xml:space="preserve"> open initiative, bringing together EC funding, national</w:t>
      </w:r>
      <w:r w:rsidR="00DE5CE1" w:rsidRPr="003D59E6">
        <w:rPr>
          <w:lang w:val="en-GB"/>
        </w:rPr>
        <w:t>/regional</w:t>
      </w:r>
      <w:r w:rsidR="0086505A" w:rsidRPr="003D59E6">
        <w:rPr>
          <w:lang w:val="en-GB"/>
        </w:rPr>
        <w:t xml:space="preserve"> funders and research performing organisations to concentrate efforts on developments</w:t>
      </w:r>
      <w:r w:rsidR="00254A61" w:rsidRPr="003D59E6">
        <w:rPr>
          <w:lang w:val="en-GB"/>
        </w:rPr>
        <w:t xml:space="preserve"> </w:t>
      </w:r>
      <w:r w:rsidR="00254A61" w:rsidRPr="003D59E6">
        <w:t xml:space="preserve">with high societal, economic and policy impact. </w:t>
      </w:r>
      <w:r w:rsidR="00C92BEB" w:rsidRPr="003D59E6">
        <w:rPr>
          <w:lang w:val="en-GB"/>
        </w:rPr>
        <w:lastRenderedPageBreak/>
        <w:t xml:space="preserve">Belgium, with its current presidency of the European Council for six months, </w:t>
      </w:r>
      <w:r w:rsidR="00AC13B3" w:rsidRPr="003D59E6">
        <w:rPr>
          <w:lang w:val="en-GB"/>
        </w:rPr>
        <w:t>appreciates</w:t>
      </w:r>
      <w:r w:rsidR="00C92BEB" w:rsidRPr="003D59E6">
        <w:rPr>
          <w:lang w:val="en-GB"/>
        </w:rPr>
        <w:t xml:space="preserve"> the poten</w:t>
      </w:r>
      <w:r w:rsidR="008D5C33" w:rsidRPr="003D59E6">
        <w:rPr>
          <w:lang w:val="en-GB"/>
        </w:rPr>
        <w:t xml:space="preserve">tial </w:t>
      </w:r>
      <w:r w:rsidR="00C92BEB" w:rsidRPr="003D59E6">
        <w:rPr>
          <w:lang w:val="en-GB"/>
        </w:rPr>
        <w:t>of unity in driving change!</w:t>
      </w:r>
      <w:r w:rsidR="0028499F" w:rsidRPr="003D59E6">
        <w:rPr>
          <w:lang w:val="en-GB"/>
        </w:rPr>
        <w:t>”</w:t>
      </w:r>
      <w:r w:rsidR="002A1EAF" w:rsidRPr="003D59E6">
        <w:rPr>
          <w:lang w:val="en-GB"/>
        </w:rPr>
        <w:t>.</w:t>
      </w:r>
    </w:p>
    <w:p w14:paraId="75A6B0E7" w14:textId="154BF2B3" w:rsidR="009D67F5" w:rsidRPr="003D59E6" w:rsidRDefault="009D67F5" w:rsidP="00C55E1B">
      <w:pPr>
        <w:pStyle w:val="textEUPAHW"/>
        <w:rPr>
          <w:lang w:val="en-GB"/>
        </w:rPr>
      </w:pPr>
      <w:r w:rsidRPr="003D59E6">
        <w:rPr>
          <w:lang w:val="en-GB"/>
        </w:rPr>
        <w:t xml:space="preserve">Quote </w:t>
      </w:r>
      <w:r w:rsidR="002A1EAF" w:rsidRPr="003D59E6">
        <w:rPr>
          <w:lang w:val="en-GB"/>
        </w:rPr>
        <w:t xml:space="preserve">from </w:t>
      </w:r>
      <w:r w:rsidR="00C31057" w:rsidRPr="003D59E6">
        <w:rPr>
          <w:lang w:val="en-GB"/>
        </w:rPr>
        <w:t>EFSA’s Chief Scientist Carlos Das Neves</w:t>
      </w:r>
      <w:r w:rsidR="0028499F" w:rsidRPr="003D59E6">
        <w:rPr>
          <w:lang w:val="en-GB"/>
        </w:rPr>
        <w:t>: “We are pleased to announce that EFSA will be a full partner of the European Partnership Animal Health &amp; Welfare. This is the first time that we will be a beneficiary in a research partnership tool of Horizon Europe, which will enable for a smoother transition from research to regulatory science. We are prepared and committed to bring our expertise to the table, together with the best experts in Europe, for the benefit of animal health and welfare”</w:t>
      </w:r>
      <w:r w:rsidR="002A1EAF" w:rsidRPr="003D59E6">
        <w:rPr>
          <w:lang w:val="en-GB"/>
        </w:rPr>
        <w:t>.</w:t>
      </w:r>
    </w:p>
    <w:p w14:paraId="0D567277" w14:textId="77777777" w:rsidR="00B2590F" w:rsidRPr="0028499F" w:rsidRDefault="00B2590F" w:rsidP="00B2590F">
      <w:pPr>
        <w:pStyle w:val="textEUPAHW"/>
        <w:rPr>
          <w:rFonts w:cs="Calibri"/>
          <w:color w:val="2F4181"/>
          <w:lang w:val="en-GB"/>
        </w:rPr>
      </w:pPr>
      <w:r w:rsidRPr="0028499F">
        <w:rPr>
          <w:rFonts w:cs="Calibri"/>
          <w:color w:val="2F4181"/>
          <w:lang w:val="en-GB"/>
        </w:rPr>
        <w:t xml:space="preserve">Notes to editors  </w:t>
      </w:r>
    </w:p>
    <w:p w14:paraId="1FA65F11" w14:textId="483DC565" w:rsidR="00C639B2" w:rsidRPr="0028499F" w:rsidRDefault="00C639B2" w:rsidP="000060C0">
      <w:pPr>
        <w:pStyle w:val="textEUPAHW"/>
        <w:numPr>
          <w:ilvl w:val="0"/>
          <w:numId w:val="2"/>
        </w:numPr>
        <w:rPr>
          <w:rFonts w:cs="Calibri"/>
          <w:color w:val="2F4181"/>
          <w:lang w:val="en-GB"/>
        </w:rPr>
      </w:pPr>
      <w:r w:rsidRPr="0028499F">
        <w:rPr>
          <w:rFonts w:cs="Calibri"/>
          <w:color w:val="2F4181"/>
          <w:lang w:val="en-GB"/>
        </w:rPr>
        <w:t>The European Partnership on Animal Health and Welfare started on 1</w:t>
      </w:r>
      <w:r w:rsidRPr="0028499F">
        <w:rPr>
          <w:rFonts w:cs="Calibri"/>
          <w:color w:val="2F4181"/>
          <w:vertAlign w:val="superscript"/>
          <w:lang w:val="en-GB"/>
        </w:rPr>
        <w:t>st</w:t>
      </w:r>
      <w:r w:rsidRPr="0028499F">
        <w:rPr>
          <w:rFonts w:cs="Calibri"/>
          <w:color w:val="2F4181"/>
          <w:lang w:val="en-GB"/>
        </w:rPr>
        <w:t> of January 2024, and held its kick-off meeting on the 26</w:t>
      </w:r>
      <w:r w:rsidRPr="0028499F">
        <w:rPr>
          <w:rFonts w:cs="Calibri"/>
          <w:color w:val="2F4181"/>
          <w:vertAlign w:val="superscript"/>
          <w:lang w:val="en-GB"/>
        </w:rPr>
        <w:t>th</w:t>
      </w:r>
      <w:r w:rsidRPr="0028499F">
        <w:rPr>
          <w:rFonts w:cs="Calibri"/>
          <w:color w:val="2F4181"/>
          <w:lang w:val="en-GB"/>
        </w:rPr>
        <w:t> and 27</w:t>
      </w:r>
      <w:r w:rsidRPr="0028499F">
        <w:rPr>
          <w:rFonts w:cs="Calibri"/>
          <w:color w:val="2F4181"/>
          <w:vertAlign w:val="superscript"/>
          <w:lang w:val="en-GB"/>
        </w:rPr>
        <w:t>th</w:t>
      </w:r>
      <w:r w:rsidRPr="0028499F">
        <w:rPr>
          <w:rFonts w:cs="Calibri"/>
          <w:color w:val="2F4181"/>
          <w:lang w:val="en-GB"/>
        </w:rPr>
        <w:t> of February 2024 in Brussels. The signature of the Grant Agreement by all partners was effective on March 29, 2024.</w:t>
      </w:r>
    </w:p>
    <w:p w14:paraId="56060346" w14:textId="4C420523" w:rsidR="00B2590F" w:rsidRPr="0028499F" w:rsidRDefault="00B2590F" w:rsidP="00B2590F">
      <w:pPr>
        <w:pStyle w:val="textEUPAHW"/>
        <w:rPr>
          <w:rFonts w:cs="Calibri"/>
          <w:color w:val="2F4181"/>
          <w:lang w:val="en-GB"/>
        </w:rPr>
      </w:pPr>
      <w:r w:rsidRPr="0028499F">
        <w:rPr>
          <w:rFonts w:cs="Calibri"/>
          <w:color w:val="2F4181"/>
          <w:lang w:val="en-GB"/>
        </w:rPr>
        <w:tab/>
        <w:t xml:space="preserve">Additional information on the EUP AH&amp;W </w:t>
      </w:r>
      <w:r w:rsidR="00E73C10" w:rsidRPr="0028499F">
        <w:rPr>
          <w:rFonts w:cs="Calibri"/>
          <w:color w:val="2F4181"/>
          <w:lang w:val="en-GB"/>
        </w:rPr>
        <w:t xml:space="preserve">will be </w:t>
      </w:r>
      <w:r w:rsidRPr="0028499F">
        <w:rPr>
          <w:rFonts w:cs="Calibri"/>
          <w:color w:val="2F4181"/>
          <w:lang w:val="en-GB"/>
        </w:rPr>
        <w:t xml:space="preserve">available at: </w:t>
      </w:r>
      <w:hyperlink r:id="rId13" w:history="1">
        <w:r w:rsidR="00E73C10" w:rsidRPr="0028499F">
          <w:rPr>
            <w:rStyle w:val="Hyperlink"/>
            <w:rFonts w:cs="Calibri"/>
            <w:lang w:val="en-GB"/>
          </w:rPr>
          <w:t>www.eupahw.eu</w:t>
        </w:r>
      </w:hyperlink>
    </w:p>
    <w:p w14:paraId="533FB174" w14:textId="287F348D" w:rsidR="00E73C10" w:rsidRPr="0028499F" w:rsidRDefault="0028499F" w:rsidP="00E73C10">
      <w:pPr>
        <w:pStyle w:val="textEUPAHW"/>
        <w:rPr>
          <w:rFonts w:cs="Calibri"/>
          <w:i/>
          <w:iCs/>
          <w:color w:val="2F4181"/>
          <w:lang w:val="en-GB"/>
        </w:rPr>
      </w:pPr>
      <w:r w:rsidRPr="0028499F">
        <w:rPr>
          <w:noProof/>
          <w:sz w:val="12"/>
          <w:szCs w:val="16"/>
          <w:lang w:val="en-GB" w:eastAsia="it-IT"/>
        </w:rPr>
        <w:drawing>
          <wp:anchor distT="0" distB="0" distL="114300" distR="114300" simplePos="0" relativeHeight="251659264" behindDoc="0" locked="0" layoutInCell="1" allowOverlap="1" wp14:anchorId="64C6E988" wp14:editId="6D1C5DEB">
            <wp:simplePos x="0" y="0"/>
            <wp:positionH relativeFrom="margin">
              <wp:posOffset>0</wp:posOffset>
            </wp:positionH>
            <wp:positionV relativeFrom="margin">
              <wp:posOffset>4768215</wp:posOffset>
            </wp:positionV>
            <wp:extent cx="2052320" cy="407035"/>
            <wp:effectExtent l="0" t="0" r="5080" b="0"/>
            <wp:wrapSquare wrapText="bothSides"/>
            <wp:docPr id="1380364976" name="Immagine 1" descr="A close-up of a 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0364976" name="Immagine 1" descr="A close-up of a sign&#10;&#10;Description automatically generated"/>
                    <pic:cNvPicPr/>
                  </pic:nvPicPr>
                  <pic:blipFill>
                    <a:blip r:embed="rId14" cstate="print">
                      <a:extLst>
                        <a:ext uri="{28A0092B-C50C-407E-A947-70E740481C1C}">
                          <a14:useLocalDpi xmlns:a14="http://schemas.microsoft.com/office/drawing/2010/main" val="0"/>
                        </a:ext>
                      </a:extLst>
                    </a:blip>
                    <a:stretch>
                      <a:fillRect/>
                    </a:stretch>
                  </pic:blipFill>
                  <pic:spPr>
                    <a:xfrm>
                      <a:off x="0" y="0"/>
                      <a:ext cx="2052320" cy="407035"/>
                    </a:xfrm>
                    <a:prstGeom prst="rect">
                      <a:avLst/>
                    </a:prstGeom>
                  </pic:spPr>
                </pic:pic>
              </a:graphicData>
            </a:graphic>
            <wp14:sizeRelH relativeFrom="margin">
              <wp14:pctWidth>0</wp14:pctWidth>
            </wp14:sizeRelH>
            <wp14:sizeRelV relativeFrom="margin">
              <wp14:pctHeight>0</wp14:pctHeight>
            </wp14:sizeRelV>
          </wp:anchor>
        </w:drawing>
      </w:r>
      <w:r w:rsidR="00E73C10" w:rsidRPr="0028499F">
        <w:rPr>
          <w:rFonts w:cs="Calibri"/>
          <w:i/>
          <w:iCs/>
          <w:color w:val="2F4181"/>
          <w:lang w:val="en-GB"/>
        </w:rPr>
        <w:t>Views and opinions expressed are however those of the author(s) only and do not necessarily reflect those of the European Union or the European Research Executive Agency. Neither the European Union nor the granting authority can be held responsible for them.</w:t>
      </w:r>
    </w:p>
    <w:p w14:paraId="4D8790B2" w14:textId="394F0BA9" w:rsidR="00E73C10" w:rsidRPr="0028499F" w:rsidRDefault="00E73C10" w:rsidP="00E73C10">
      <w:pPr>
        <w:pStyle w:val="textEUPAHW"/>
        <w:rPr>
          <w:rFonts w:cs="Calibri"/>
          <w:color w:val="2F4181"/>
          <w:lang w:val="en-GB"/>
        </w:rPr>
      </w:pPr>
    </w:p>
    <w:p w14:paraId="0CC39EE8" w14:textId="77777777" w:rsidR="00E73C10" w:rsidRPr="0028499F" w:rsidRDefault="00E73C10" w:rsidP="00B2590F">
      <w:pPr>
        <w:pStyle w:val="textEUPAHW"/>
        <w:rPr>
          <w:rFonts w:cs="Calibri"/>
          <w:color w:val="2F4181"/>
          <w:lang w:val="en-GB"/>
        </w:rPr>
      </w:pPr>
    </w:p>
    <w:sectPr w:rsidR="00E73C10" w:rsidRPr="0028499F" w:rsidSect="00204CF6">
      <w:headerReference w:type="default" r:id="rId15"/>
      <w:footerReference w:type="even" r:id="rId16"/>
      <w:footerReference w:type="default" r:id="rId17"/>
      <w:headerReference w:type="first" r:id="rId18"/>
      <w:footerReference w:type="first" r:id="rId19"/>
      <w:pgSz w:w="11900" w:h="16840"/>
      <w:pgMar w:top="1417" w:right="1134" w:bottom="1134" w:left="1134" w:header="283" w:footer="68" w:gutter="0"/>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F37E6FC" w14:textId="77777777" w:rsidR="00204CF6" w:rsidRDefault="00204CF6" w:rsidP="00FB4915">
      <w:r>
        <w:separator/>
      </w:r>
    </w:p>
  </w:endnote>
  <w:endnote w:type="continuationSeparator" w:id="0">
    <w:p w14:paraId="6EB286D6" w14:textId="77777777" w:rsidR="00204CF6" w:rsidRDefault="00204CF6" w:rsidP="00FB491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Helvetica">
    <w:panose1 w:val="00000000000000000000"/>
    <w:charset w:val="00"/>
    <w:family w:val="auto"/>
    <w:pitch w:val="variable"/>
    <w:sig w:usb0="E00002FF" w:usb1="5000785B" w:usb2="00000000" w:usb3="00000000" w:csb0="000001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781452459"/>
      <w:docPartObj>
        <w:docPartGallery w:val="Page Numbers (Bottom of Page)"/>
        <w:docPartUnique/>
      </w:docPartObj>
    </w:sdtPr>
    <w:sdtEndPr>
      <w:rPr>
        <w:rStyle w:val="PageNumber"/>
      </w:rPr>
    </w:sdtEndPr>
    <w:sdtContent>
      <w:p w14:paraId="5FBBF08D" w14:textId="77777777" w:rsidR="00FB4915" w:rsidRDefault="00FB4915" w:rsidP="005C6F9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end"/>
        </w:r>
      </w:p>
    </w:sdtContent>
  </w:sdt>
  <w:sdt>
    <w:sdtPr>
      <w:rPr>
        <w:rStyle w:val="PageNumber"/>
      </w:rPr>
      <w:id w:val="-1616595111"/>
      <w:docPartObj>
        <w:docPartGallery w:val="Page Numbers (Bottom of Page)"/>
        <w:docPartUnique/>
      </w:docPartObj>
    </w:sdtPr>
    <w:sdtEndPr>
      <w:rPr>
        <w:rStyle w:val="PageNumber"/>
      </w:rPr>
    </w:sdtEndPr>
    <w:sdtContent>
      <w:p w14:paraId="48083733" w14:textId="77777777" w:rsidR="00FB4915" w:rsidRDefault="00FB4915" w:rsidP="005C6F9F">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7E3A8188" w14:textId="77777777" w:rsidR="00FB4915" w:rsidRDefault="00FB4915" w:rsidP="00FB4915">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color w:val="2F4181"/>
      </w:rPr>
      <w:id w:val="739526068"/>
      <w:docPartObj>
        <w:docPartGallery w:val="Page Numbers (Bottom of Page)"/>
        <w:docPartUnique/>
      </w:docPartObj>
    </w:sdtPr>
    <w:sdtEndPr>
      <w:rPr>
        <w:rStyle w:val="PageNumber"/>
      </w:rPr>
    </w:sdtEndPr>
    <w:sdtContent>
      <w:p w14:paraId="747553D5" w14:textId="09D06908" w:rsidR="00FB4915" w:rsidRPr="001A0E7C" w:rsidRDefault="00FB4915" w:rsidP="004C1EEC">
        <w:pPr>
          <w:pStyle w:val="Footer"/>
          <w:framePr w:wrap="notBeside" w:vAnchor="page" w:hAnchor="page" w:x="10801" w:y="16129"/>
          <w:rPr>
            <w:rStyle w:val="PageNumber"/>
            <w:color w:val="2F4181"/>
          </w:rPr>
        </w:pPr>
        <w:r w:rsidRPr="001A0E7C">
          <w:rPr>
            <w:rStyle w:val="PageNumber"/>
            <w:color w:val="2F4181"/>
            <w:sz w:val="16"/>
            <w:szCs w:val="16"/>
          </w:rPr>
          <w:fldChar w:fldCharType="begin"/>
        </w:r>
        <w:r w:rsidRPr="001A0E7C">
          <w:rPr>
            <w:rStyle w:val="PageNumber"/>
            <w:color w:val="2F4181"/>
            <w:sz w:val="16"/>
            <w:szCs w:val="16"/>
          </w:rPr>
          <w:instrText xml:space="preserve"> PAGE </w:instrText>
        </w:r>
        <w:r w:rsidRPr="001A0E7C">
          <w:rPr>
            <w:rStyle w:val="PageNumber"/>
            <w:color w:val="2F4181"/>
            <w:sz w:val="16"/>
            <w:szCs w:val="16"/>
          </w:rPr>
          <w:fldChar w:fldCharType="separate"/>
        </w:r>
        <w:r w:rsidR="00253DB3">
          <w:rPr>
            <w:rStyle w:val="PageNumber"/>
            <w:noProof/>
            <w:color w:val="2F4181"/>
            <w:sz w:val="16"/>
            <w:szCs w:val="16"/>
          </w:rPr>
          <w:t>4</w:t>
        </w:r>
        <w:r w:rsidRPr="001A0E7C">
          <w:rPr>
            <w:rStyle w:val="PageNumber"/>
            <w:color w:val="2F4181"/>
            <w:sz w:val="16"/>
            <w:szCs w:val="16"/>
          </w:rPr>
          <w:fldChar w:fldCharType="end"/>
        </w:r>
      </w:p>
    </w:sdtContent>
  </w:sdt>
  <w:p w14:paraId="7FA35CF2" w14:textId="0C8EA748" w:rsidR="0029260B" w:rsidRPr="001A0E7C" w:rsidRDefault="004C1EEC" w:rsidP="004C1EEC">
    <w:pPr>
      <w:pStyle w:val="NormalWeb"/>
      <w:rPr>
        <w:sz w:val="16"/>
        <w:szCs w:val="18"/>
        <w:lang w:val="en-GB"/>
      </w:rPr>
    </w:pPr>
    <w:r>
      <w:rPr>
        <w:noProof/>
        <w:lang w:eastAsia="it-IT"/>
      </w:rPr>
      <mc:AlternateContent>
        <mc:Choice Requires="wps">
          <w:drawing>
            <wp:anchor distT="0" distB="0" distL="114300" distR="114300" simplePos="0" relativeHeight="251722752" behindDoc="0" locked="0" layoutInCell="1" allowOverlap="1" wp14:anchorId="5D4B8EE3" wp14:editId="714B3C54">
              <wp:simplePos x="0" y="0"/>
              <wp:positionH relativeFrom="margin">
                <wp:align>left</wp:align>
              </wp:positionH>
              <wp:positionV relativeFrom="paragraph">
                <wp:posOffset>186055</wp:posOffset>
              </wp:positionV>
              <wp:extent cx="6192715" cy="0"/>
              <wp:effectExtent l="0" t="0" r="36830" b="19050"/>
              <wp:wrapNone/>
              <wp:docPr id="10" name="Connettore diritto 6"/>
              <wp:cNvGraphicFramePr/>
              <a:graphic xmlns:a="http://schemas.openxmlformats.org/drawingml/2006/main">
                <a:graphicData uri="http://schemas.microsoft.com/office/word/2010/wordprocessingShape">
                  <wps:wsp>
                    <wps:cNvCnPr/>
                    <wps:spPr>
                      <a:xfrm flipV="1">
                        <a:off x="0" y="0"/>
                        <a:ext cx="6192715" cy="0"/>
                      </a:xfrm>
                      <a:prstGeom prst="line">
                        <a:avLst/>
                      </a:prstGeom>
                      <a:ln w="19050">
                        <a:solidFill>
                          <a:srgbClr val="2F418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4E8010DB" id="Connettore diritto 6" o:spid="_x0000_s1026" style="position:absolute;flip:y;z-index:251722752;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 from="0,14.65pt" to="487.6pt,14.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9EtP5QEAABkEAAAOAAAAZHJzL2Uyb0RvYy54bWysU0uP0zAQviPxHyzfaZKKLbtR0z10VS4I&#10;Kl531xm3lvzS2DTpv2fstGEBcQBxsex5fDPfN+P142gNOwNG7V3Hm0XNGTjpe+2OHf/yeffqnrOY&#10;hOuF8Q46foHIHzcvX6yH0MLSn7zpARmBuNgOoeOnlEJbVVGewIq48AEcOZVHKxI98Vj1KAZCt6Za&#10;1vWqGjz2Ab2EGMn6NDn5puArBTJ9UCpCYqbj1FsqJ5bzkM9qsxbtEUU4aXltQ/xDF1ZoR0VnqCeR&#10;BPuG+jcoqyX66FVaSG8rr5SWUDgQm6b+hc2nkwhQuJA4Mcwyxf8HK9+f98h0T7MjeZywNKOtdw5S&#10;8gis16jpxlZZqCHEluK3bo/XVwx7zKxHhZYpo8NXwik6EDM2Fpkvs8wwJibJuGoelm+aO87kzVdN&#10;EBkqYExvwVuWLx032mUFRCvO72KishR6C8lm49hANR/qu7qERW90v9PGZGfE42FrkJ0FTX+5e93c&#10;N5kHQTwLo5dxZMzsJj7lli4GpgIfQZFA1PfErKwmzLBCSnDphmscRec0RS3MidfW8k7/KfEan1Oh&#10;rO3fJM8ZpbJ3aU622nmchPm5ehpvLasp/qbAxDtLcPD9pUy6SEP7V5S7/pW84M/fJf3Hj958BwAA&#10;//8DAFBLAwQUAAYACAAAACEAmimc6toAAAAGAQAADwAAAGRycy9kb3ducmV2LnhtbEyPQU+DQBCF&#10;7yb+h82YeLNLMVaLLA0xeqiJh6LxPGVHILKzhN0C/nvHeNDjvPfy3jf5bnG9mmgMnWcD61UCirj2&#10;tuPGwNvr09UdqBCRLfaeycAXBdgV52c5ZtbPfKCpio2SEg4ZGmhjHDKtQ92Sw7DyA7F4H350GOUc&#10;G21HnKXc9TpNko122LEstDjQQ0v1Z3VyBp6Xkh/n9T68l37adKV9CfsqGnN5sZT3oCIt8S8MP/iC&#10;DoUwHf2JbVC9AXkkGki316DE3d7epKCOv4Iucv0fv/gGAAD//wMAUEsBAi0AFAAGAAgAAAAhALaD&#10;OJL+AAAA4QEAABMAAAAAAAAAAAAAAAAAAAAAAFtDb250ZW50X1R5cGVzXS54bWxQSwECLQAUAAYA&#10;CAAAACEAOP0h/9YAAACUAQAACwAAAAAAAAAAAAAAAAAvAQAAX3JlbHMvLnJlbHNQSwECLQAUAAYA&#10;CAAAACEAzfRLT+UBAAAZBAAADgAAAAAAAAAAAAAAAAAuAgAAZHJzL2Uyb0RvYy54bWxQSwECLQAU&#10;AAYACAAAACEAmimc6toAAAAGAQAADwAAAAAAAAAAAAAAAAA/BAAAZHJzL2Rvd25yZXYueG1sUEsF&#10;BgAAAAAEAAQA8wAAAEYFAAAAAA==&#10;" strokecolor="#2f4181" strokeweight="1.5pt">
              <v:stroke joinstyle="miter"/>
              <w10:wrap anchorx="margin"/>
            </v:line>
          </w:pict>
        </mc:Fallback>
      </mc:AlternateContent>
    </w:r>
  </w:p>
  <w:p w14:paraId="541E1068" w14:textId="31E72BF8" w:rsidR="00FB4915" w:rsidRPr="00933004" w:rsidRDefault="00777974" w:rsidP="0029260B">
    <w:pPr>
      <w:pStyle w:val="NormalWeb"/>
      <w:rPr>
        <w:sz w:val="14"/>
        <w:szCs w:val="18"/>
        <w:lang w:val="en-GB"/>
      </w:rPr>
    </w:pPr>
    <w:r w:rsidRPr="002C4502">
      <w:rPr>
        <w:noProof/>
        <w:sz w:val="12"/>
        <w:szCs w:val="16"/>
        <w:lang w:eastAsia="it-IT"/>
      </w:rPr>
      <w:drawing>
        <wp:anchor distT="0" distB="0" distL="114300" distR="114300" simplePos="0" relativeHeight="251723776" behindDoc="0" locked="0" layoutInCell="1" allowOverlap="1" wp14:anchorId="5459D67D" wp14:editId="0F5DD763">
          <wp:simplePos x="0" y="0"/>
          <wp:positionH relativeFrom="margin">
            <wp:posOffset>0</wp:posOffset>
          </wp:positionH>
          <wp:positionV relativeFrom="margin">
            <wp:posOffset>9051290</wp:posOffset>
          </wp:positionV>
          <wp:extent cx="1062355" cy="210820"/>
          <wp:effectExtent l="0" t="0" r="4445" b="0"/>
          <wp:wrapSquare wrapText="bothSides"/>
          <wp:docPr id="31"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cstate="print">
                    <a:extLst>
                      <a:ext uri="{28A0092B-C50C-407E-A947-70E740481C1C}">
                        <a14:useLocalDpi xmlns:a14="http://schemas.microsoft.com/office/drawing/2010/main" val="0"/>
                      </a:ext>
                    </a:extLst>
                  </a:blip>
                  <a:stretch>
                    <a:fillRect/>
                  </a:stretch>
                </pic:blipFill>
                <pic:spPr>
                  <a:xfrm>
                    <a:off x="0" y="0"/>
                    <a:ext cx="1062355" cy="210820"/>
                  </a:xfrm>
                  <a:prstGeom prst="rect">
                    <a:avLst/>
                  </a:prstGeom>
                </pic:spPr>
              </pic:pic>
            </a:graphicData>
          </a:graphic>
          <wp14:sizeRelH relativeFrom="margin">
            <wp14:pctWidth>0</wp14:pctWidth>
          </wp14:sizeRelH>
          <wp14:sizeRelV relativeFrom="margin">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BFE196" w14:textId="27457EE2" w:rsidR="00933004" w:rsidRDefault="004C1EEC" w:rsidP="00933004">
    <w:pPr>
      <w:pStyle w:val="Header"/>
    </w:pPr>
    <w:r w:rsidRPr="002C4502">
      <w:rPr>
        <w:noProof/>
        <w:sz w:val="12"/>
        <w:szCs w:val="16"/>
        <w:lang w:eastAsia="it-IT"/>
      </w:rPr>
      <w:drawing>
        <wp:anchor distT="0" distB="0" distL="114300" distR="114300" simplePos="0" relativeHeight="251718656" behindDoc="0" locked="0" layoutInCell="1" allowOverlap="1" wp14:anchorId="5B72ED6C" wp14:editId="1FEE723C">
          <wp:simplePos x="0" y="0"/>
          <wp:positionH relativeFrom="margin">
            <wp:align>left</wp:align>
          </wp:positionH>
          <wp:positionV relativeFrom="margin">
            <wp:posOffset>8647430</wp:posOffset>
          </wp:positionV>
          <wp:extent cx="1062355" cy="210820"/>
          <wp:effectExtent l="0" t="0" r="4445" b="0"/>
          <wp:wrapSquare wrapText="bothSides"/>
          <wp:docPr id="257"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cstate="print">
                    <a:extLst>
                      <a:ext uri="{28A0092B-C50C-407E-A947-70E740481C1C}">
                        <a14:useLocalDpi xmlns:a14="http://schemas.microsoft.com/office/drawing/2010/main" val="0"/>
                      </a:ext>
                    </a:extLst>
                  </a:blip>
                  <a:stretch>
                    <a:fillRect/>
                  </a:stretch>
                </pic:blipFill>
                <pic:spPr>
                  <a:xfrm>
                    <a:off x="0" y="0"/>
                    <a:ext cx="1062355" cy="210820"/>
                  </a:xfrm>
                  <a:prstGeom prst="rect">
                    <a:avLst/>
                  </a:prstGeom>
                </pic:spPr>
              </pic:pic>
            </a:graphicData>
          </a:graphic>
          <wp14:sizeRelH relativeFrom="margin">
            <wp14:pctWidth>0</wp14:pctWidth>
          </wp14:sizeRelH>
          <wp14:sizeRelV relativeFrom="margin">
            <wp14:pctHeight>0</wp14:pctHeight>
          </wp14:sizeRelV>
        </wp:anchor>
      </w:drawing>
    </w:r>
    <w:r w:rsidRPr="00611054">
      <w:rPr>
        <w:rFonts w:cs="Calibri"/>
        <w:noProof/>
        <w:color w:val="2F4181"/>
        <w:sz w:val="18"/>
        <w:szCs w:val="18"/>
        <w:lang w:eastAsia="it-IT"/>
      </w:rPr>
      <mc:AlternateContent>
        <mc:Choice Requires="wps">
          <w:drawing>
            <wp:anchor distT="45720" distB="45720" distL="114300" distR="114300" simplePos="0" relativeHeight="251725824" behindDoc="0" locked="0" layoutInCell="1" allowOverlap="1" wp14:anchorId="3884900D" wp14:editId="2E890DB3">
              <wp:simplePos x="0" y="0"/>
              <wp:positionH relativeFrom="margin">
                <wp:align>center</wp:align>
              </wp:positionH>
              <wp:positionV relativeFrom="margin">
                <wp:align>bottom</wp:align>
              </wp:positionV>
              <wp:extent cx="6123305" cy="328295"/>
              <wp:effectExtent l="0" t="0" r="0" b="0"/>
              <wp:wrapSquare wrapText="bothSides"/>
              <wp:docPr id="275"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23305" cy="328295"/>
                      </a:xfrm>
                      <a:prstGeom prst="rect">
                        <a:avLst/>
                      </a:prstGeom>
                      <a:noFill/>
                      <a:ln w="9525">
                        <a:noFill/>
                        <a:miter lim="800000"/>
                        <a:headEnd/>
                        <a:tailEnd/>
                      </a:ln>
                    </wps:spPr>
                    <wps:txbx>
                      <w:txbxContent>
                        <w:p w14:paraId="070B5C2D" w14:textId="77777777" w:rsidR="00056B98" w:rsidRPr="00056B98" w:rsidRDefault="00056B98" w:rsidP="00056B98">
                          <w:pPr>
                            <w:jc w:val="center"/>
                            <w:rPr>
                              <w:rFonts w:ascii="Calibri" w:hAnsi="Calibri" w:cs="Calibri"/>
                              <w:i/>
                              <w:color w:val="2F4181"/>
                              <w:sz w:val="14"/>
                              <w:szCs w:val="14"/>
                              <w:lang w:val="en-GB"/>
                            </w:rPr>
                          </w:pPr>
                          <w:r w:rsidRPr="00056B98">
                            <w:rPr>
                              <w:rFonts w:ascii="Calibri" w:hAnsi="Calibri" w:cs="Calibri"/>
                              <w:i/>
                              <w:color w:val="2F4181"/>
                              <w:sz w:val="14"/>
                              <w:szCs w:val="14"/>
                              <w:shd w:val="clear" w:color="auto" w:fill="FFFFFF"/>
                              <w:lang w:val="en-GB"/>
                            </w:rPr>
                            <w:t>Views and opinions expressed are however those of the author(s) only and do not necessarily reflect those of the European Union or the </w:t>
                          </w:r>
                          <w:r w:rsidRPr="00056B98">
                            <w:rPr>
                              <w:rFonts w:ascii="Calibri" w:hAnsi="Calibri" w:cs="Calibri"/>
                              <w:i/>
                              <w:color w:val="2F4181"/>
                              <w:sz w:val="14"/>
                              <w:szCs w:val="14"/>
                              <w:shd w:val="clear" w:color="auto" w:fill="FDFDFD"/>
                              <w:lang w:val="en-GB"/>
                            </w:rPr>
                            <w:t>European Research Executive Agency</w:t>
                          </w:r>
                          <w:r w:rsidRPr="00056B98">
                            <w:rPr>
                              <w:rFonts w:ascii="Calibri" w:hAnsi="Calibri" w:cs="Calibri"/>
                              <w:i/>
                              <w:color w:val="2F4181"/>
                              <w:sz w:val="14"/>
                              <w:szCs w:val="14"/>
                              <w:shd w:val="clear" w:color="auto" w:fill="FFFFFF"/>
                              <w:lang w:val="en-GB"/>
                            </w:rPr>
                            <w:t>. Neither the European Union nor the granting authority can be held responsible for them.</w:t>
                          </w:r>
                        </w:p>
                        <w:p w14:paraId="59DBCDB6" w14:textId="77777777" w:rsidR="00056B98" w:rsidRPr="00555C12" w:rsidRDefault="00056B98" w:rsidP="00056B98">
                          <w:pPr>
                            <w:jc w:val="center"/>
                            <w:rPr>
                              <w:i/>
                              <w:sz w:val="22"/>
                              <w:lang w:val="en-GB"/>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884900D" id="_x0000_t202" coordsize="21600,21600" o:spt="202" path="m,l,21600r21600,l21600,xe">
              <v:stroke joinstyle="miter"/>
              <v:path gradientshapeok="t" o:connecttype="rect"/>
            </v:shapetype>
            <v:shape id="_x0000_s1028" type="#_x0000_t202" style="position:absolute;margin-left:0;margin-top:0;width:482.15pt;height:25.85pt;z-index:251725824;visibility:visible;mso-wrap-style:square;mso-width-percent:0;mso-height-percent:0;mso-wrap-distance-left:9pt;mso-wrap-distance-top:3.6pt;mso-wrap-distance-right:9pt;mso-wrap-distance-bottom:3.6pt;mso-position-horizontal:center;mso-position-horizontal-relative:margin;mso-position-vertical:bottom;mso-position-vertical-relative:margin;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uvhp/QEAANQDAAAOAAAAZHJzL2Uyb0RvYy54bWysU11v2yAUfZ+0/4B4X+w4SZdYIVXXrtOk&#10;7kNq9wMIxjEacBmQ2Nmv3wWnabS9VfMDAq7vufece1hfD0aTg/RBgWV0OikpkVZAo+yO0R9P9++W&#10;lITIbcM1WMnoUQZ6vXn7Zt27WlbQgW6kJwhiQ907RrsYXV0UQXTS8DABJy0GW/CGRzz6XdF43iO6&#10;0UVVlldFD75xHoQMAW/vxiDdZPy2lSJ+a9sgI9GMYm8xrz6v27QWmzWvd567TolTG/wVXRiuLBY9&#10;Q93xyMneq3+gjBIeArRxIsAU0LZKyMwB2UzLv9g8dtzJzAXFCe4sU/h/sOLr4dF99yQOH2DAAWYS&#10;wT2A+BmIhduO25288R76TvIGC0+TZEXvQn1KTVKHOiSQbf8FGhwy30fIQEPrTVIFeRJExwEcz6LL&#10;IRKBl1fTajYrF5QIjM2qZbVa5BK8fs52PsRPEgxJG0Y9DjWj88NDiKkbXj//kopZuFda58FqS3pG&#10;V4tqkRMuIkZF9J1WhtFlmb7RCYnkR9vk5MiVHvdYQNsT60R0pByH7UBUw2iVcpMIW2iOKIOH0Wb4&#10;LHDTgf9NSY8WYzT82nMvKdGfLUq5ms7nyZP5MF+8r/DgLyPbywi3AqEYjZSM29uYfTxSvkHJW5XV&#10;eOnk1DJaJ4t0snny5uU5//XyGDd/AAAA//8DAFBLAwQUAAYACAAAACEAdJAvGd4AAAAJAQAADwAA&#10;AGRycy9kb3ducmV2LnhtbEyPzU7DMBCE70i8g7VI3KhdaAtNs6kQFVdQy4/EzY23SUS8jmK3CW/P&#10;wgUuI61GMztfvh59q07UxyYwwnRiQBGXwTVcIby+PF7dgYrJsrNtYEL4ogjr4vwst5kLA2/ptEuV&#10;khKOmUWoU+oyrWNZk7dxEjpi8Q6h9zbJ2Vfa9XaQct/qa2MW2tuG5UNtO3qoqfzcHT3C29Ph431m&#10;nquNn3dDGI1mv9SIlxfjZiVyvwKVaEx/CfhhkP1QyLB9OLKLqkUQmvSr4i0XsxtQe4T59BZ0kev/&#10;BMU3AAAA//8DAFBLAQItABQABgAIAAAAIQC2gziS/gAAAOEBAAATAAAAAAAAAAAAAAAAAAAAAABb&#10;Q29udGVudF9UeXBlc10ueG1sUEsBAi0AFAAGAAgAAAAhADj9If/WAAAAlAEAAAsAAAAAAAAAAAAA&#10;AAAALwEAAF9yZWxzLy5yZWxzUEsBAi0AFAAGAAgAAAAhAOa6+Gn9AQAA1AMAAA4AAAAAAAAAAAAA&#10;AAAALgIAAGRycy9lMm9Eb2MueG1sUEsBAi0AFAAGAAgAAAAhAHSQLxneAAAACQEAAA8AAAAAAAAA&#10;AAAAAAAAVwQAAGRycy9kb3ducmV2LnhtbFBLBQYAAAAABAAEAPMAAABiBQAAAAA=&#10;" filled="f" stroked="f">
              <v:textbox>
                <w:txbxContent>
                  <w:p w14:paraId="070B5C2D" w14:textId="77777777" w:rsidR="00056B98" w:rsidRPr="00056B98" w:rsidRDefault="00056B98" w:rsidP="00056B98">
                    <w:pPr>
                      <w:jc w:val="center"/>
                      <w:rPr>
                        <w:rFonts w:ascii="Calibri" w:hAnsi="Calibri" w:cs="Calibri"/>
                        <w:i/>
                        <w:color w:val="2F4181"/>
                        <w:sz w:val="14"/>
                        <w:szCs w:val="14"/>
                        <w:lang w:val="en-GB"/>
                      </w:rPr>
                    </w:pPr>
                    <w:r w:rsidRPr="00056B98">
                      <w:rPr>
                        <w:rFonts w:ascii="Calibri" w:hAnsi="Calibri" w:cs="Calibri"/>
                        <w:i/>
                        <w:color w:val="2F4181"/>
                        <w:sz w:val="14"/>
                        <w:szCs w:val="14"/>
                        <w:shd w:val="clear" w:color="auto" w:fill="FFFFFF"/>
                        <w:lang w:val="en-GB"/>
                      </w:rPr>
                      <w:t>Views and opinions expressed are however those of the author(s) only and do not necessarily reflect those of the European Union or the </w:t>
                    </w:r>
                    <w:r w:rsidRPr="00056B98">
                      <w:rPr>
                        <w:rFonts w:ascii="Calibri" w:hAnsi="Calibri" w:cs="Calibri"/>
                        <w:i/>
                        <w:color w:val="2F4181"/>
                        <w:sz w:val="14"/>
                        <w:szCs w:val="14"/>
                        <w:shd w:val="clear" w:color="auto" w:fill="FDFDFD"/>
                        <w:lang w:val="en-GB"/>
                      </w:rPr>
                      <w:t>European Research Executive Agency</w:t>
                    </w:r>
                    <w:r w:rsidRPr="00056B98">
                      <w:rPr>
                        <w:rFonts w:ascii="Calibri" w:hAnsi="Calibri" w:cs="Calibri"/>
                        <w:i/>
                        <w:color w:val="2F4181"/>
                        <w:sz w:val="14"/>
                        <w:szCs w:val="14"/>
                        <w:shd w:val="clear" w:color="auto" w:fill="FFFFFF"/>
                        <w:lang w:val="en-GB"/>
                      </w:rPr>
                      <w:t>. Neither the European Union nor the granting authority can be held responsible for them.</w:t>
                    </w:r>
                  </w:p>
                  <w:p w14:paraId="59DBCDB6" w14:textId="77777777" w:rsidR="00056B98" w:rsidRPr="00555C12" w:rsidRDefault="00056B98" w:rsidP="00056B98">
                    <w:pPr>
                      <w:jc w:val="center"/>
                      <w:rPr>
                        <w:i/>
                        <w:sz w:val="22"/>
                        <w:lang w:val="en-GB"/>
                      </w:rPr>
                    </w:pPr>
                  </w:p>
                </w:txbxContent>
              </v:textbox>
              <w10:wrap type="square" anchorx="margin" anchory="margin"/>
            </v:shape>
          </w:pict>
        </mc:Fallback>
      </mc:AlternateContent>
    </w:r>
    <w:r>
      <w:rPr>
        <w:noProof/>
        <w:lang w:eastAsia="it-IT"/>
      </w:rPr>
      <mc:AlternateContent>
        <mc:Choice Requires="wps">
          <w:drawing>
            <wp:anchor distT="0" distB="0" distL="114300" distR="114300" simplePos="0" relativeHeight="251729920" behindDoc="0" locked="0" layoutInCell="1" allowOverlap="1" wp14:anchorId="22CC57A9" wp14:editId="1D22ED65">
              <wp:simplePos x="0" y="0"/>
              <wp:positionH relativeFrom="margin">
                <wp:posOffset>-3810</wp:posOffset>
              </wp:positionH>
              <wp:positionV relativeFrom="paragraph">
                <wp:posOffset>130810</wp:posOffset>
              </wp:positionV>
              <wp:extent cx="6192715" cy="0"/>
              <wp:effectExtent l="0" t="0" r="36830" b="19050"/>
              <wp:wrapNone/>
              <wp:docPr id="258" name="Connettore diritto 6"/>
              <wp:cNvGraphicFramePr/>
              <a:graphic xmlns:a="http://schemas.openxmlformats.org/drawingml/2006/main">
                <a:graphicData uri="http://schemas.microsoft.com/office/word/2010/wordprocessingShape">
                  <wps:wsp>
                    <wps:cNvCnPr/>
                    <wps:spPr>
                      <a:xfrm flipV="1">
                        <a:off x="0" y="0"/>
                        <a:ext cx="6192715" cy="0"/>
                      </a:xfrm>
                      <a:prstGeom prst="line">
                        <a:avLst/>
                      </a:prstGeom>
                      <a:ln w="19050">
                        <a:solidFill>
                          <a:srgbClr val="2F418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6727D4E4" id="Connettore diritto 6" o:spid="_x0000_s1026" style="position:absolute;flip:y;z-index:2517299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from="-.3pt,10.3pt" to="487.3pt,10.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cQgG6AEAABoEAAAOAAAAZHJzL2Uyb0RvYy54bWysU02P0zAQvSPxHyzfaZKKlt2o6R66KhcE&#10;FV931xm3lvylsWnaf8/YabMLiAMrLpY9nvdm3vN49XC2hp0Ao/au482s5gyc9L12h45/+7p9c8dZ&#10;TML1wngHHb9A5A/r169WQ2hh7o/e9ICMSFxsh9DxY0qhraooj2BFnPkAji6VRysSHfFQ9SgGYrem&#10;mtf1sho89gG9hBgp+jhe8nXhVwpk+qRUhMRMx6m3VFYs6z6v1Xol2gOKcNTy2oZ4QRdWaEdFJ6pH&#10;kQT7gfoPKqsl+uhVmklvK6+UllA0kJqm/k3Nl6MIULSQOTFMNsX/Rys/nnbIdN/x+YKeyglLj7Tx&#10;zkFKHoH1GjXt2DI7NYTYEmDjdng9xbDDLPus0DJldPhOQ1CMIGnsXHy+TD7DOTFJwWVzP3/XLDiT&#10;t7tqpMhUAWN6D96yvOm40S5bIFpx+hATlaXUW0oOG8cGqnlfL+qSFr3R/VYbky8jHvYbg+wk6Pnn&#10;27fNXZN1EMWzNDoZR8GsbtRTduliYCzwGRQ5RH2PyspswkQrpASXbrzGUXaGKWphAl5by0P9N+A1&#10;P0OhzO2/gCdEqexdmsBWO4+jMb9WT+dby2rMvzkw6s4W7H1/KS9drKEBLM5dP0ue8OfnAn/60uuf&#10;AAAA//8DAFBLAwQUAAYACAAAACEAfk5ETdkAAAAHAQAADwAAAGRycy9kb3ducmV2LnhtbEyOT0+D&#10;QBDF7yZ+h82YeGuXNgaVsjTE6KEmHkTjectOgcjOEmYL+O0d40FP8+e9vPfL94vv1YQjd4EMbNYJ&#10;KKQ6uI4aA+9vT6s7UBwtOdsHQgNfyLAvLi9ym7kw0ytOVWyUhBBn1kAb45BpzXWL3vI6DEiincLo&#10;bZRzbLQb7SzhvtfbJEm1tx1JQ2sHfGix/qzO3sDzUtLjvDnwRxmmtCvdCx+qaMz11VLuQEVc4p8Z&#10;fvAFHQphOoYzOVa9gVUqRgPbRKbI97c3shx/H7rI9X/+4hsAAP//AwBQSwECLQAUAAYACAAAACEA&#10;toM4kv4AAADhAQAAEwAAAAAAAAAAAAAAAAAAAAAAW0NvbnRlbnRfVHlwZXNdLnhtbFBLAQItABQA&#10;BgAIAAAAIQA4/SH/1gAAAJQBAAALAAAAAAAAAAAAAAAAAC8BAABfcmVscy8ucmVsc1BLAQItABQA&#10;BgAIAAAAIQDfcQgG6AEAABoEAAAOAAAAAAAAAAAAAAAAAC4CAABkcnMvZTJvRG9jLnhtbFBLAQIt&#10;ABQABgAIAAAAIQB+TkRN2QAAAAcBAAAPAAAAAAAAAAAAAAAAAEIEAABkcnMvZG93bnJldi54bWxQ&#10;SwUGAAAAAAQABADzAAAASAUAAAAA&#10;" strokecolor="#2f4181" strokeweight="1.5pt">
              <v:stroke joinstyle="miter"/>
              <w10:wrap anchorx="margin"/>
            </v:line>
          </w:pict>
        </mc:Fallback>
      </mc:AlternateContent>
    </w:r>
  </w:p>
  <w:sdt>
    <w:sdtPr>
      <w:rPr>
        <w:rStyle w:val="PageNumber"/>
        <w:color w:val="2F4181"/>
      </w:rPr>
      <w:id w:val="995230832"/>
      <w:docPartObj>
        <w:docPartGallery w:val="Page Numbers (Bottom of Page)"/>
        <w:docPartUnique/>
      </w:docPartObj>
    </w:sdtPr>
    <w:sdtEndPr>
      <w:rPr>
        <w:rStyle w:val="PageNumber"/>
      </w:rPr>
    </w:sdtEndPr>
    <w:sdtContent>
      <w:p w14:paraId="45E9C12E" w14:textId="5A6A0432" w:rsidR="00C55E1B" w:rsidRPr="00933004" w:rsidRDefault="00C55E1B" w:rsidP="00AB42B8">
        <w:pPr>
          <w:pStyle w:val="Footer"/>
          <w:framePr w:wrap="notBeside" w:vAnchor="page" w:hAnchor="page" w:x="10774" w:y="16183"/>
          <w:rPr>
            <w:rStyle w:val="PageNumber"/>
            <w:color w:val="2F4181"/>
          </w:rPr>
        </w:pPr>
        <w:r w:rsidRPr="00933004">
          <w:rPr>
            <w:rStyle w:val="PageNumber"/>
            <w:color w:val="2F4181"/>
            <w:sz w:val="16"/>
            <w:szCs w:val="16"/>
          </w:rPr>
          <w:fldChar w:fldCharType="begin"/>
        </w:r>
        <w:r w:rsidRPr="00933004">
          <w:rPr>
            <w:rStyle w:val="PageNumber"/>
            <w:color w:val="2F4181"/>
            <w:sz w:val="16"/>
            <w:szCs w:val="16"/>
          </w:rPr>
          <w:instrText xml:space="preserve"> PAGE </w:instrText>
        </w:r>
        <w:r w:rsidRPr="00933004">
          <w:rPr>
            <w:rStyle w:val="PageNumber"/>
            <w:color w:val="2F4181"/>
            <w:sz w:val="16"/>
            <w:szCs w:val="16"/>
          </w:rPr>
          <w:fldChar w:fldCharType="separate"/>
        </w:r>
        <w:r w:rsidR="00253DB3">
          <w:rPr>
            <w:rStyle w:val="PageNumber"/>
            <w:noProof/>
            <w:color w:val="2F4181"/>
            <w:sz w:val="16"/>
            <w:szCs w:val="16"/>
          </w:rPr>
          <w:t>1</w:t>
        </w:r>
        <w:r w:rsidRPr="00933004">
          <w:rPr>
            <w:rStyle w:val="PageNumber"/>
            <w:color w:val="2F4181"/>
            <w:sz w:val="16"/>
            <w:szCs w:val="16"/>
          </w:rPr>
          <w:fldChar w:fldCharType="end"/>
        </w:r>
      </w:p>
    </w:sdtContent>
  </w:sdt>
  <w:p w14:paraId="6402D359" w14:textId="2BF9BFF2" w:rsidR="009D3B6C" w:rsidRPr="00933004" w:rsidRDefault="00056B98" w:rsidP="009D3B6C">
    <w:pPr>
      <w:pStyle w:val="NormalWeb"/>
      <w:rPr>
        <w:sz w:val="14"/>
        <w:szCs w:val="18"/>
        <w:lang w:val="en-GB"/>
      </w:rPr>
    </w:pPr>
    <w:r>
      <w:rPr>
        <w:noProof/>
        <w:lang w:eastAsia="it-IT"/>
      </w:rPr>
      <mc:AlternateContent>
        <mc:Choice Requires="wps">
          <w:drawing>
            <wp:anchor distT="0" distB="0" distL="114300" distR="114300" simplePos="0" relativeHeight="251717632" behindDoc="0" locked="0" layoutInCell="1" allowOverlap="1" wp14:anchorId="415FD3F3" wp14:editId="7C228C83">
              <wp:simplePos x="0" y="0"/>
              <wp:positionH relativeFrom="margin">
                <wp:align>left</wp:align>
              </wp:positionH>
              <wp:positionV relativeFrom="paragraph">
                <wp:posOffset>895350</wp:posOffset>
              </wp:positionV>
              <wp:extent cx="6192715" cy="0"/>
              <wp:effectExtent l="0" t="0" r="36830" b="19050"/>
              <wp:wrapNone/>
              <wp:docPr id="7" name="Connettore diritto 6"/>
              <wp:cNvGraphicFramePr/>
              <a:graphic xmlns:a="http://schemas.openxmlformats.org/drawingml/2006/main">
                <a:graphicData uri="http://schemas.microsoft.com/office/word/2010/wordprocessingShape">
                  <wps:wsp>
                    <wps:cNvCnPr/>
                    <wps:spPr>
                      <a:xfrm flipV="1">
                        <a:off x="0" y="0"/>
                        <a:ext cx="6192715" cy="0"/>
                      </a:xfrm>
                      <a:prstGeom prst="line">
                        <a:avLst/>
                      </a:prstGeom>
                      <a:ln w="19050">
                        <a:solidFill>
                          <a:srgbClr val="2F418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1097771F" id="Connettore diritto 6" o:spid="_x0000_s1026" style="position:absolute;flip:y;z-index:251717632;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 from="0,70.5pt" to="487.6pt,7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JQxg5gEAABgEAAAOAAAAZHJzL2Uyb0RvYy54bWysU01vEzEQvSPxHyzfye5GNG1X2fSQKlwQ&#10;RFC4O95xYslfGpts8u8Ze5NtAXEo4mJ5vt7Mex4vH07WsCNg1N51vJnVnIGTvtdu3/FvT5t3d5zF&#10;JFwvjHfQ8TNE/rB6+2Y5hBbm/uBND8gIxMV2CB0/pBTaqoryAFbEmQ/gKKg8WpHIxH3VoxgI3Zpq&#10;XteLavDYB/QSYiTv4xjkq4KvFMj0WakIiZmO02ypnFjOXT6r1VK0exThoOVlDPEPU1ihHTWdoB5F&#10;EuwH6j+grJboo1dpJr2tvFJaQuFAbJr6NzZfDyJA4ULixDDJFP8frPx03CLTfcdvOXPC0hOtvXOQ&#10;kkdgvUZNN7bIOg0htpS+dlu8WDFsMZM+KbRMGR2+0woUGYgYOxWVz5PKcEpMknPR3M9vmxvO5DVW&#10;jRAZKmBMH8Bbli8dN9plAUQrjh9joraUek3JbuPYQD3v65u6pEVvdL/RxuRgxP1ubZAdBT3+fPO+&#10;uWsyD4J4kUaWceTM7EY+5ZbOBsYGX0CRPjT3yKxsJkywQkpw6YprHGXnMkUjTIWX0fJK/63wkp9L&#10;oWzta4qnitLZuzQVW+08jsL82j2driOrMf+qwMg7S7Dz/bm8dJGG1q8od/kqeb9f2qX8+UOvfgIA&#10;AP//AwBQSwMEFAAGAAgAAAAhADQxAFnaAAAACAEAAA8AAABkcnMvZG93bnJldi54bWxMj0FLxEAM&#10;he+C/2GI4M2ddtF1rZ0uRfSwgger7Hm2E9tiJ1Oa2bb+eyMIekveCy/fy3eL79WEI3eBDKSrBBRS&#10;HVxHjYH3t6erLSiOlpztA6GBL2TYFednuc1cmOkVpyo2SkKIM2ugjXHItOa6RW95FQYk8T7C6G2U&#10;dWy0G+0s4b7X6yTZaG87kg+tHfChxfqzOnkDz0tJj3O650MZpk1XuhfeV9GYy4ulvAcVcYl/x/CD&#10;L+hQCNMxnMix6g1IkSjqdSqD2He3N2tQx19FF7n+X6D4BgAA//8DAFBLAQItABQABgAIAAAAIQC2&#10;gziS/gAAAOEBAAATAAAAAAAAAAAAAAAAAAAAAABbQ29udGVudF9UeXBlc10ueG1sUEsBAi0AFAAG&#10;AAgAAAAhADj9If/WAAAAlAEAAAsAAAAAAAAAAAAAAAAALwEAAF9yZWxzLy5yZWxzUEsBAi0AFAAG&#10;AAgAAAAhANglDGDmAQAAGAQAAA4AAAAAAAAAAAAAAAAALgIAAGRycy9lMm9Eb2MueG1sUEsBAi0A&#10;FAAGAAgAAAAhADQxAFnaAAAACAEAAA8AAAAAAAAAAAAAAAAAQAQAAGRycy9kb3ducmV2LnhtbFBL&#10;BQYAAAAABAAEAPMAAABHBQAAAAA=&#10;" strokecolor="#2f4181" strokeweight="1.5pt">
              <v:stroke joinstyle="miter"/>
              <w10:wrap anchorx="margin"/>
            </v:lin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E79D4D3" w14:textId="77777777" w:rsidR="00204CF6" w:rsidRDefault="00204CF6" w:rsidP="00FB4915">
      <w:r>
        <w:separator/>
      </w:r>
    </w:p>
  </w:footnote>
  <w:footnote w:type="continuationSeparator" w:id="0">
    <w:p w14:paraId="4D5175D1" w14:textId="77777777" w:rsidR="00204CF6" w:rsidRDefault="00204CF6" w:rsidP="00FB491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731E7E" w14:textId="18703498" w:rsidR="006D165D" w:rsidRDefault="006D165D">
    <w:pPr>
      <w:pStyle w:val="Header"/>
    </w:pPr>
  </w:p>
  <w:p w14:paraId="22B36E9B" w14:textId="77777777" w:rsidR="00933004" w:rsidRDefault="00933004" w:rsidP="00933004">
    <w:pPr>
      <w:pStyle w:val="Header"/>
      <w:jc w:val="both"/>
      <w:rPr>
        <w:color w:val="1F3864" w:themeColor="accent1" w:themeShade="80"/>
      </w:rPr>
    </w:pPr>
    <w:r>
      <w:rPr>
        <w:noProof/>
        <w:lang w:eastAsia="it-IT"/>
      </w:rPr>
      <mc:AlternateContent>
        <mc:Choice Requires="wps">
          <w:drawing>
            <wp:anchor distT="45720" distB="45720" distL="114300" distR="114300" simplePos="0" relativeHeight="251701248" behindDoc="0" locked="0" layoutInCell="1" allowOverlap="1" wp14:anchorId="17EA4BC2" wp14:editId="3897B4AC">
              <wp:simplePos x="0" y="0"/>
              <wp:positionH relativeFrom="column">
                <wp:posOffset>3726815</wp:posOffset>
              </wp:positionH>
              <wp:positionV relativeFrom="paragraph">
                <wp:posOffset>75565</wp:posOffset>
              </wp:positionV>
              <wp:extent cx="2440305" cy="457200"/>
              <wp:effectExtent l="0" t="0" r="0" b="0"/>
              <wp:wrapSquare wrapText="bothSides"/>
              <wp:docPr id="1"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40305" cy="457200"/>
                      </a:xfrm>
                      <a:prstGeom prst="rect">
                        <a:avLst/>
                      </a:prstGeom>
                      <a:noFill/>
                      <a:ln w="9525">
                        <a:noFill/>
                        <a:miter lim="800000"/>
                        <a:headEnd/>
                        <a:tailEnd/>
                      </a:ln>
                    </wps:spPr>
                    <wps:txbx>
                      <w:txbxContent>
                        <w:p w14:paraId="354EBC4A" w14:textId="77777777" w:rsidR="00933004" w:rsidRPr="00F7454B" w:rsidRDefault="00933004" w:rsidP="00933004">
                          <w:pPr>
                            <w:jc w:val="right"/>
                            <w:rPr>
                              <w:color w:val="2F4181"/>
                              <w:sz w:val="18"/>
                              <w:lang w:val="en-GB"/>
                            </w:rPr>
                          </w:pPr>
                          <w:r w:rsidRPr="00F7454B">
                            <w:rPr>
                              <w:color w:val="2F4181"/>
                              <w:sz w:val="18"/>
                              <w:lang w:val="en-GB"/>
                            </w:rPr>
                            <w:t>(Document title)</w:t>
                          </w:r>
                        </w:p>
                        <w:p w14:paraId="289A2B44" w14:textId="77777777" w:rsidR="00933004" w:rsidRPr="00F7454B" w:rsidRDefault="00933004" w:rsidP="00933004">
                          <w:pPr>
                            <w:jc w:val="right"/>
                            <w:rPr>
                              <w:color w:val="2F4181"/>
                              <w:sz w:val="18"/>
                              <w:lang w:val="en-GB"/>
                            </w:rPr>
                          </w:pPr>
                          <w:r w:rsidRPr="00F7454B">
                            <w:rPr>
                              <w:color w:val="2F4181"/>
                              <w:sz w:val="18"/>
                              <w:lang w:val="en-GB"/>
                            </w:rPr>
                            <w:t>(dd-mm-</w:t>
                          </w:r>
                          <w:proofErr w:type="spellStart"/>
                          <w:r w:rsidRPr="00F7454B">
                            <w:rPr>
                              <w:color w:val="2F4181"/>
                              <w:sz w:val="18"/>
                              <w:lang w:val="en-GB"/>
                            </w:rPr>
                            <w:t>yyyy</w:t>
                          </w:r>
                          <w:proofErr w:type="spellEnd"/>
                          <w:r w:rsidRPr="00F7454B">
                            <w:rPr>
                              <w:color w:val="2F4181"/>
                              <w:sz w:val="18"/>
                              <w:lang w:val="en-GB"/>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7EA4BC2" id="_x0000_t202" coordsize="21600,21600" o:spt="202" path="m,l,21600r21600,l21600,xe">
              <v:stroke joinstyle="miter"/>
              <v:path gradientshapeok="t" o:connecttype="rect"/>
            </v:shapetype>
            <v:shape id="Casella di testo 2" o:spid="_x0000_s1026" type="#_x0000_t202" style="position:absolute;left:0;text-align:left;margin-left:293.45pt;margin-top:5.95pt;width:192.15pt;height:36pt;z-index:2517012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FZmH9gEAAM0DAAAOAAAAZHJzL2Uyb0RvYy54bWysU8tu2zAQvBfoPxC815Jdu00Ey0GaNEWB&#10;9AEk/QCaoiyiJJdd0pbcr++SUhyjvQXVgSC13Nmd2eH6arCGHRQGDa7m81nJmXISGu12Nf/xePfm&#10;grMQhWuEAadqflSBX21ev1r3vlIL6MA0ChmBuFD1vuZdjL4qiiA7ZUWYgVeOgi2gFZGOuCsaFD2h&#10;W1MsyvJd0QM2HkGqEOjv7Rjkm4zftkrGb20bVGSm5tRbzCvmdZvWYrMW1Q6F77Sc2hAv6MIK7ajo&#10;CepWRMH2qP+BsloiBGjjTIItoG21VJkDsZmXf7F56IRXmQuJE/xJpvD/YOXXw4P/jiwOH2CgAWYS&#10;wd+D/BmYg5tOuJ26RoS+U6KhwvMkWdH7UE2pSepQhQSy7b9AQ0MW+wgZaGjRJlWIJyN0GsDxJLoa&#10;IpP0c7Fclm/LFWeSYsvVe5pqLiGqp2yPIX5SYFna1BxpqBldHO5DTN2I6ulKKubgThuTB2sc62t+&#10;uVqscsJZxOpIvjPa1vyiTN/ohETyo2tychTajHsqYNzEOhEdKcdhO9DFxH4LzZH4I4z+ovdAmw7w&#10;N2c9eavm4ddeoOLMfHak4eWcOJMZ8yFT5gzPI9vziHCSoGoeORu3NzEbeOR6TVq3Osvw3MnUK3km&#10;qzP5O5ny/JxvPb/CzR8AAAD//wMAUEsDBBQABgAIAAAAIQB93Vp14AAAAA4BAAAPAAAAZHJzL2Rv&#10;d25yZXYueG1sTE9NT8MwDL0j8R8iI3FjSQcbbdd0QkxcQRtsEres8dqKxqmabC3/HnOCiy3rPb+P&#10;Yj25TlxwCK0nDclMgUCqvG2p1vDx/nKXggjRkDWdJ9TwjQHW5fVVYXLrR9riZRdrwSIUcqOhibHP&#10;pQxVg86Eme+RGDv5wZnI51BLO5iRxV0n50otpTMtsUNjenxusPranZ2G/evp8/Cg3uqNW/Sjn5Qk&#10;l0mtb2+mzYrH0wpExCn+fcBvB84PJQc7+jPZIDoNi3SZMZWBhDcTssdkDuKoIb3PQJaF/F+j/AEA&#10;AP//AwBQSwECLQAUAAYACAAAACEAtoM4kv4AAADhAQAAEwAAAAAAAAAAAAAAAAAAAAAAW0NvbnRl&#10;bnRfVHlwZXNdLnhtbFBLAQItABQABgAIAAAAIQA4/SH/1gAAAJQBAAALAAAAAAAAAAAAAAAAAC8B&#10;AABfcmVscy8ucmVsc1BLAQItABQABgAIAAAAIQAvFZmH9gEAAM0DAAAOAAAAAAAAAAAAAAAAAC4C&#10;AABkcnMvZTJvRG9jLnhtbFBLAQItABQABgAIAAAAIQB93Vp14AAAAA4BAAAPAAAAAAAAAAAAAAAA&#10;AFAEAABkcnMvZG93bnJldi54bWxQSwUGAAAAAAQABADzAAAAXQUAAAAA&#10;" filled="f" stroked="f">
              <v:textbox>
                <w:txbxContent>
                  <w:p w14:paraId="354EBC4A" w14:textId="77777777" w:rsidR="00933004" w:rsidRPr="00F7454B" w:rsidRDefault="00933004" w:rsidP="00933004">
                    <w:pPr>
                      <w:jc w:val="right"/>
                      <w:rPr>
                        <w:color w:val="2F4181"/>
                        <w:sz w:val="18"/>
                        <w:lang w:val="en-GB"/>
                      </w:rPr>
                    </w:pPr>
                    <w:r w:rsidRPr="00F7454B">
                      <w:rPr>
                        <w:color w:val="2F4181"/>
                        <w:sz w:val="18"/>
                        <w:lang w:val="en-GB"/>
                      </w:rPr>
                      <w:t>(Document title)</w:t>
                    </w:r>
                  </w:p>
                  <w:p w14:paraId="289A2B44" w14:textId="77777777" w:rsidR="00933004" w:rsidRPr="00F7454B" w:rsidRDefault="00933004" w:rsidP="00933004">
                    <w:pPr>
                      <w:jc w:val="right"/>
                      <w:rPr>
                        <w:color w:val="2F4181"/>
                        <w:sz w:val="18"/>
                        <w:lang w:val="en-GB"/>
                      </w:rPr>
                    </w:pPr>
                    <w:r w:rsidRPr="00F7454B">
                      <w:rPr>
                        <w:color w:val="2F4181"/>
                        <w:sz w:val="18"/>
                        <w:lang w:val="en-GB"/>
                      </w:rPr>
                      <w:t>(dd-mm-</w:t>
                    </w:r>
                    <w:proofErr w:type="spellStart"/>
                    <w:r w:rsidRPr="00F7454B">
                      <w:rPr>
                        <w:color w:val="2F4181"/>
                        <w:sz w:val="18"/>
                        <w:lang w:val="en-GB"/>
                      </w:rPr>
                      <w:t>yyyy</w:t>
                    </w:r>
                    <w:proofErr w:type="spellEnd"/>
                    <w:r w:rsidRPr="00F7454B">
                      <w:rPr>
                        <w:color w:val="2F4181"/>
                        <w:sz w:val="18"/>
                        <w:lang w:val="en-GB"/>
                      </w:rPr>
                      <w:t>)</w:t>
                    </w:r>
                  </w:p>
                </w:txbxContent>
              </v:textbox>
              <w10:wrap type="square"/>
            </v:shape>
          </w:pict>
        </mc:Fallback>
      </mc:AlternateContent>
    </w:r>
    <w:r w:rsidRPr="00CC3383">
      <w:rPr>
        <w:noProof/>
        <w:lang w:eastAsia="it-IT"/>
      </w:rPr>
      <w:drawing>
        <wp:inline distT="0" distB="0" distL="0" distR="0" wp14:anchorId="66736252" wp14:editId="52975121">
          <wp:extent cx="1185122" cy="441960"/>
          <wp:effectExtent l="0" t="0" r="0" b="0"/>
          <wp:docPr id="30" name="Picture 1" descr="A logo with blue and pink color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8152416" name="Picture 1" descr="A logo with blue and pink colors&#10;&#10;Description automatically generated"/>
                  <pic:cNvPicPr/>
                </pic:nvPicPr>
                <pic:blipFill>
                  <a:blip r:embed="rId1"/>
                  <a:stretch>
                    <a:fillRect/>
                  </a:stretch>
                </pic:blipFill>
                <pic:spPr>
                  <a:xfrm>
                    <a:off x="0" y="0"/>
                    <a:ext cx="1200748" cy="447787"/>
                  </a:xfrm>
                  <a:prstGeom prst="rect">
                    <a:avLst/>
                  </a:prstGeom>
                </pic:spPr>
              </pic:pic>
            </a:graphicData>
          </a:graphic>
        </wp:inline>
      </w:drawing>
    </w:r>
  </w:p>
  <w:p w14:paraId="2CFB969A" w14:textId="4D5B5128" w:rsidR="00A1084A" w:rsidRPr="00933004" w:rsidRDefault="00933004">
    <w:pPr>
      <w:pStyle w:val="Header"/>
      <w:rPr>
        <w:sz w:val="18"/>
      </w:rPr>
    </w:pPr>
    <w:r>
      <w:rPr>
        <w:noProof/>
        <w:lang w:eastAsia="it-IT"/>
      </w:rPr>
      <mc:AlternateContent>
        <mc:Choice Requires="wps">
          <w:drawing>
            <wp:anchor distT="0" distB="0" distL="114300" distR="114300" simplePos="0" relativeHeight="251700224" behindDoc="0" locked="0" layoutInCell="1" allowOverlap="1" wp14:anchorId="710AE5E0" wp14:editId="5CABA9B4">
              <wp:simplePos x="0" y="0"/>
              <wp:positionH relativeFrom="margin">
                <wp:posOffset>0</wp:posOffset>
              </wp:positionH>
              <wp:positionV relativeFrom="paragraph">
                <wp:posOffset>151765</wp:posOffset>
              </wp:positionV>
              <wp:extent cx="6192715" cy="0"/>
              <wp:effectExtent l="0" t="0" r="36830" b="19050"/>
              <wp:wrapNone/>
              <wp:docPr id="2" name="Connettore diritto 6"/>
              <wp:cNvGraphicFramePr/>
              <a:graphic xmlns:a="http://schemas.openxmlformats.org/drawingml/2006/main">
                <a:graphicData uri="http://schemas.microsoft.com/office/word/2010/wordprocessingShape">
                  <wps:wsp>
                    <wps:cNvCnPr/>
                    <wps:spPr>
                      <a:xfrm flipV="1">
                        <a:off x="0" y="0"/>
                        <a:ext cx="6192715" cy="0"/>
                      </a:xfrm>
                      <a:prstGeom prst="line">
                        <a:avLst/>
                      </a:prstGeom>
                      <a:ln w="19050">
                        <a:solidFill>
                          <a:srgbClr val="2F418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110E7EE3" id="Connettore diritto 6" o:spid="_x0000_s1026" style="position:absolute;flip:y;z-index:25170022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from="0,11.95pt" to="487.6pt,11.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N16x5QEAABgEAAAOAAAAZHJzL2Uyb0RvYy54bWysU0uP0zAQviPxHyzfaZKKLbtR0z10VS4I&#10;Kl531xm3lvzS2DTpv2fstGEBcQBxsTyvb+b7PF4/jtawM2DU3nW8WdScgZO+1+7Y8S+fd6/uOYtJ&#10;uF4Y76DjF4j8cfPyxXoILSz9yZsekBGIi+0QOn5KKbRVFeUJrIgLH8BRUHm0IpGJx6pHMRC6NdWy&#10;rlfV4LEP6CXESN6nKcg3BV8pkOmDUhESMx2n2VI5sZyHfFabtWiPKMJJy+sY4h+msEI7ajpDPYkk&#10;2DfUv0FZLdFHr9JCelt5pbSEwoHYNPUvbD6dRIDChcSJYZYp/j9Y+f68R6b7ji85c8LSE229c5CS&#10;R2C9Rk03tso6DSG2lL51e7xaMewxkx4VWqaMDl9pBYoMRIyNReXLrDKMiUlyrpqH5ZvmjjN5i1UT&#10;RIYKGNNb8JblS8eNdlkA0Yrzu5ioLaXeUrLbODZQz4f6ri5p0Rvd77QxORjxeNgaZGdBj7/cvW7u&#10;m8yDIJ6lkWUcOTO7iU+5pYuBqcFHUKQPzT0xK5sJM6yQEly64RpH2blM0Qhz4XW0vNJ/Krzm51Io&#10;W/s3xXNF6exdmoutdh4nYX7unsbbyGrKvykw8c4SHHx/KS9dpKH1K8pdv0re7+d2Kf/xoTffAQAA&#10;//8DAFBLAwQUAAYACAAAACEAlAmbR9oAAAAGAQAADwAAAGRycy9kb3ducmV2LnhtbEyPQU+DQBCF&#10;7yb+h82YeLNLMVaLLA0xeqiJh6LxPGVHILKzhN0C/nvHeNDjvPfy3jf5bnG9mmgMnWcD61UCirj2&#10;tuPGwNvr09UdqBCRLfaeycAXBdgV52c5ZtbPfKCpio2SEg4ZGmhjHDKtQ92Sw7DyA7F4H350GOUc&#10;G21HnKXc9TpNko122LEstDjQQ0v1Z3VyBp6Xkh/n9T68l37adKV9CfsqGnN5sZT3oCIt8S8MP/iC&#10;DoUwHf2JbVC9AXkkGkivt6DE3d7epKCOv4Iucv0fv/gGAAD//wMAUEsBAi0AFAAGAAgAAAAhALaD&#10;OJL+AAAA4QEAABMAAAAAAAAAAAAAAAAAAAAAAFtDb250ZW50X1R5cGVzXS54bWxQSwECLQAUAAYA&#10;CAAAACEAOP0h/9YAAACUAQAACwAAAAAAAAAAAAAAAAAvAQAAX3JlbHMvLnJlbHNQSwECLQAUAAYA&#10;CAAAACEAZDdeseUBAAAYBAAADgAAAAAAAAAAAAAAAAAuAgAAZHJzL2Uyb0RvYy54bWxQSwECLQAU&#10;AAYACAAAACEAlAmbR9oAAAAGAQAADwAAAAAAAAAAAAAAAAA/BAAAZHJzL2Rvd25yZXYueG1sUEsF&#10;BgAAAAAEAAQA8wAAAEYFAAAAAA==&#10;" strokecolor="#2f4181" strokeweight="1.5pt">
              <v:stroke joinstyle="miter"/>
              <w10:wrap anchorx="margin"/>
            </v:line>
          </w:pict>
        </mc:Fallback>
      </mc:AlternateContent>
    </w:r>
  </w:p>
  <w:p w14:paraId="4C19C42E" w14:textId="777B9721" w:rsidR="006965CA" w:rsidRDefault="006965C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297F7F" w14:textId="07F7074B" w:rsidR="00C9195A" w:rsidRDefault="00C9195A" w:rsidP="00314CEE">
    <w:pPr>
      <w:pStyle w:val="Header"/>
      <w:jc w:val="both"/>
      <w:rPr>
        <w:color w:val="1F3864" w:themeColor="accent1" w:themeShade="80"/>
      </w:rPr>
    </w:pPr>
  </w:p>
  <w:p w14:paraId="06874E52" w14:textId="24EB7F91" w:rsidR="009D3B6C" w:rsidRDefault="00056B98" w:rsidP="00056B98">
    <w:pPr>
      <w:pStyle w:val="Header"/>
      <w:tabs>
        <w:tab w:val="clear" w:pos="4819"/>
        <w:tab w:val="clear" w:pos="9638"/>
        <w:tab w:val="left" w:pos="7728"/>
      </w:tabs>
      <w:jc w:val="both"/>
      <w:rPr>
        <w:color w:val="1F3864" w:themeColor="accent1" w:themeShade="80"/>
      </w:rPr>
    </w:pPr>
    <w:r w:rsidRPr="00056B98">
      <w:rPr>
        <w:noProof/>
        <w:color w:val="1F3864" w:themeColor="accent1" w:themeShade="80"/>
        <w:lang w:eastAsia="it-IT"/>
      </w:rPr>
      <mc:AlternateContent>
        <mc:Choice Requires="wps">
          <w:drawing>
            <wp:anchor distT="45720" distB="45720" distL="114300" distR="114300" simplePos="0" relativeHeight="251727872" behindDoc="0" locked="0" layoutInCell="1" allowOverlap="1" wp14:anchorId="1909DB60" wp14:editId="0D44F957">
              <wp:simplePos x="0" y="0"/>
              <wp:positionH relativeFrom="margin">
                <wp:posOffset>2907030</wp:posOffset>
              </wp:positionH>
              <wp:positionV relativeFrom="paragraph">
                <wp:posOffset>510540</wp:posOffset>
              </wp:positionV>
              <wp:extent cx="3296285" cy="281940"/>
              <wp:effectExtent l="0" t="0" r="0" b="3810"/>
              <wp:wrapSquare wrapText="bothSides"/>
              <wp:docPr id="217"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96285" cy="281940"/>
                      </a:xfrm>
                      <a:prstGeom prst="rect">
                        <a:avLst/>
                      </a:prstGeom>
                      <a:noFill/>
                      <a:ln w="9525">
                        <a:noFill/>
                        <a:miter lim="800000"/>
                        <a:headEnd/>
                        <a:tailEnd/>
                      </a:ln>
                    </wps:spPr>
                    <wps:txbx>
                      <w:txbxContent>
                        <w:p w14:paraId="354F5120" w14:textId="6489532F" w:rsidR="00056B98" w:rsidRPr="00056B98" w:rsidRDefault="00056B98" w:rsidP="00056B98">
                          <w:pPr>
                            <w:jc w:val="right"/>
                            <w:rPr>
                              <w:b/>
                              <w:sz w:val="28"/>
                              <w:lang w:val="en-GB"/>
                            </w:rPr>
                          </w:pPr>
                          <w:r w:rsidRPr="00056B98">
                            <w:rPr>
                              <w:rFonts w:ascii="Calibri" w:hAnsi="Calibri" w:cs="Calibri"/>
                              <w:b/>
                              <w:color w:val="2F4181"/>
                              <w:sz w:val="16"/>
                              <w:szCs w:val="18"/>
                              <w:lang w:val="en-GB"/>
                            </w:rPr>
                            <w:t>Project: 101136346 — EUPAHW — HORIZON-CL6-2023-FARM2FORK-01</w:t>
                          </w:r>
                        </w:p>
                        <w:p w14:paraId="78F54815" w14:textId="159732EC" w:rsidR="00056B98" w:rsidRPr="00056B98" w:rsidRDefault="00056B98" w:rsidP="00056B98">
                          <w:pPr>
                            <w:jc w:val="right"/>
                            <w:rPr>
                              <w:lang w:val="en-GB"/>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909DB60" id="_x0000_t202" coordsize="21600,21600" o:spt="202" path="m,l,21600r21600,l21600,xe">
              <v:stroke joinstyle="miter"/>
              <v:path gradientshapeok="t" o:connecttype="rect"/>
            </v:shapetype>
            <v:shape id="_x0000_s1027" type="#_x0000_t202" style="position:absolute;left:0;text-align:left;margin-left:228.9pt;margin-top:40.2pt;width:259.55pt;height:22.2pt;z-index:25172787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bKz1+wEAANQDAAAOAAAAZHJzL2Uyb0RvYy54bWysU9tu2zAMfR+wfxD0vviypEuMOEXXrsOA&#10;7gJ0+wBZlmNhkqhJSuzs60vJbhpsb8P8IJCiechzSG2vR63IUTgvwdS0WOSUCMOhlWZf0x/f79+s&#10;KfGBmZYpMKKmJ+Hp9e71q+1gK1FCD6oVjiCI8dVga9qHYKss87wXmvkFWGEw2IHTLKDr9lnr2IDo&#10;WmVlnl9lA7jWOuDCe7y9m4J0l/C7TvDwteu8CETVFHsL6XTpbOKZ7bas2jtme8nnNtg/dKGZNFj0&#10;DHXHAiMHJ/+C0pI78NCFBQedQddJLhIHZFPkf7B57JkViQuK4+1ZJv//YPmX46P95kgY38OIA0wk&#10;vH0A/tMTA7c9M3tx4xwMvWAtFi6iZNlgfTWnRql95SNIM3yGFofMDgES0Ng5HVVBngTRcQCns+hi&#10;DITj5dtyc1WuV5RwjJXrYrNMU8lY9ZxtnQ8fBWgSjZo6HGpCZ8cHH2I3rHr+JRYzcC+VSoNVhgw1&#10;3azKVUq4iGgZcO+U1DVd5/GbNiGS/GDalByYVJONBZSZWUeiE+UwNiOR7SxJFKGB9oQyOJjWDJ8F&#10;Gj2435QMuGI19b8OzAlK1CeDUm6KJXIlITnL1bsSHXcZaS4jzHCEqmmgZDJvQ9rjifINSt7JpMZL&#10;J3PLuDpJpHnN425e+umvl8e4ewIAAP//AwBQSwMEFAAGAAgAAAAhAN38P6bkAAAADwEAAA8AAABk&#10;cnMvZG93bnJldi54bWxMj81OwzAQhO9IvIO1SNyoTZW2SRqnQlRcQZQfqTc33iZR43UUu014e5YT&#10;vay02pnZb4rN5DpxwSG0njQ8zhQIpMrblmoNnx8vDymIEA1Z03lCDT8YYFPe3hQmt36kd7zsYi04&#10;hEJuNDQx9rmUoWrQmTDzPRLfjn5wJvI61NIOZuRw18m5UkvpTEv8oTE9PjdYnXZnp+Hr9bj/TtRb&#10;vXWLfvSTkuQyqfX93bRd83hag4g4xX8H/HVgfigZ7ODPZIPoNCSLFfNHDalKQLAgWy0zEAdWzpMU&#10;ZFnI6x7lLwAAAP//AwBQSwECLQAUAAYACAAAACEAtoM4kv4AAADhAQAAEwAAAAAAAAAAAAAAAAAA&#10;AAAAW0NvbnRlbnRfVHlwZXNdLnhtbFBLAQItABQABgAIAAAAIQA4/SH/1gAAAJQBAAALAAAAAAAA&#10;AAAAAAAAAC8BAABfcmVscy8ucmVsc1BLAQItABQABgAIAAAAIQCnbKz1+wEAANQDAAAOAAAAAAAA&#10;AAAAAAAAAC4CAABkcnMvZTJvRG9jLnhtbFBLAQItABQABgAIAAAAIQDd/D+m5AAAAA8BAAAPAAAA&#10;AAAAAAAAAAAAAFUEAABkcnMvZG93bnJldi54bWxQSwUGAAAAAAQABADzAAAAZgUAAAAA&#10;" filled="f" stroked="f">
              <v:textbox>
                <w:txbxContent>
                  <w:p w14:paraId="354F5120" w14:textId="6489532F" w:rsidR="00056B98" w:rsidRPr="00056B98" w:rsidRDefault="00056B98" w:rsidP="00056B98">
                    <w:pPr>
                      <w:jc w:val="right"/>
                      <w:rPr>
                        <w:b/>
                        <w:sz w:val="28"/>
                        <w:lang w:val="en-GB"/>
                      </w:rPr>
                    </w:pPr>
                    <w:r w:rsidRPr="00056B98">
                      <w:rPr>
                        <w:rFonts w:ascii="Calibri" w:hAnsi="Calibri" w:cs="Calibri"/>
                        <w:b/>
                        <w:color w:val="2F4181"/>
                        <w:sz w:val="16"/>
                        <w:szCs w:val="18"/>
                        <w:lang w:val="en-GB"/>
                      </w:rPr>
                      <w:t>Project: 101136346 — EUPAHW — HORIZON-CL6-2023-FARM2FORK-01</w:t>
                    </w:r>
                  </w:p>
                  <w:p w14:paraId="78F54815" w14:textId="159732EC" w:rsidR="00056B98" w:rsidRPr="00056B98" w:rsidRDefault="00056B98" w:rsidP="00056B98">
                    <w:pPr>
                      <w:jc w:val="right"/>
                      <w:rPr>
                        <w:lang w:val="en-GB"/>
                      </w:rPr>
                    </w:pPr>
                  </w:p>
                </w:txbxContent>
              </v:textbox>
              <w10:wrap type="square" anchorx="margin"/>
            </v:shape>
          </w:pict>
        </mc:Fallback>
      </mc:AlternateContent>
    </w:r>
    <w:r w:rsidR="009D3B6C" w:rsidRPr="00CC3383">
      <w:rPr>
        <w:noProof/>
        <w:lang w:eastAsia="it-IT"/>
      </w:rPr>
      <w:drawing>
        <wp:inline distT="0" distB="0" distL="0" distR="0" wp14:anchorId="2DF791C6" wp14:editId="148D8723">
          <wp:extent cx="2293620" cy="855345"/>
          <wp:effectExtent l="0" t="0" r="0" b="1905"/>
          <wp:docPr id="256" name="Picture 1" descr="A logo with blue and pink color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8152416" name="Picture 1" descr="A logo with blue and pink colors&#10;&#10;Description automatically generated"/>
                  <pic:cNvPicPr/>
                </pic:nvPicPr>
                <pic:blipFill>
                  <a:blip r:embed="rId1"/>
                  <a:stretch>
                    <a:fillRect/>
                  </a:stretch>
                </pic:blipFill>
                <pic:spPr>
                  <a:xfrm>
                    <a:off x="0" y="0"/>
                    <a:ext cx="2293620" cy="855345"/>
                  </a:xfrm>
                  <a:prstGeom prst="rect">
                    <a:avLst/>
                  </a:prstGeom>
                </pic:spPr>
              </pic:pic>
            </a:graphicData>
          </a:graphic>
        </wp:inline>
      </w:drawing>
    </w:r>
  </w:p>
  <w:p w14:paraId="0FD4499A" w14:textId="6618A568" w:rsidR="009D3B6C" w:rsidRPr="00933004" w:rsidRDefault="009D3B6C" w:rsidP="009D3B6C">
    <w:pPr>
      <w:pStyle w:val="Header"/>
      <w:rPr>
        <w:sz w:val="18"/>
      </w:rPr>
    </w:pPr>
    <w:r>
      <w:rPr>
        <w:noProof/>
        <w:lang w:eastAsia="it-IT"/>
      </w:rPr>
      <mc:AlternateContent>
        <mc:Choice Requires="wps">
          <w:drawing>
            <wp:anchor distT="0" distB="0" distL="114300" distR="114300" simplePos="0" relativeHeight="251714560" behindDoc="0" locked="0" layoutInCell="1" allowOverlap="1" wp14:anchorId="52C34407" wp14:editId="281595F7">
              <wp:simplePos x="0" y="0"/>
              <wp:positionH relativeFrom="margin">
                <wp:posOffset>0</wp:posOffset>
              </wp:positionH>
              <wp:positionV relativeFrom="paragraph">
                <wp:posOffset>151765</wp:posOffset>
              </wp:positionV>
              <wp:extent cx="6192715" cy="0"/>
              <wp:effectExtent l="0" t="0" r="36830" b="19050"/>
              <wp:wrapNone/>
              <wp:docPr id="5" name="Connettore diritto 6"/>
              <wp:cNvGraphicFramePr/>
              <a:graphic xmlns:a="http://schemas.openxmlformats.org/drawingml/2006/main">
                <a:graphicData uri="http://schemas.microsoft.com/office/word/2010/wordprocessingShape">
                  <wps:wsp>
                    <wps:cNvCnPr/>
                    <wps:spPr>
                      <a:xfrm flipV="1">
                        <a:off x="0" y="0"/>
                        <a:ext cx="6192715" cy="0"/>
                      </a:xfrm>
                      <a:prstGeom prst="line">
                        <a:avLst/>
                      </a:prstGeom>
                      <a:ln w="19050">
                        <a:solidFill>
                          <a:srgbClr val="2F418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0C2FDF0B" id="Connettore diritto 6" o:spid="_x0000_s1026" style="position:absolute;flip:y;z-index:2517145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from="0,11.95pt" to="487.6pt,11.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hNIV5AEAABgEAAAOAAAAZHJzL2Uyb0RvYy54bWysU0uP0zAQviPxHyzfaZKKLbtR0z10VS4I&#10;Kl531xm3lvzS2DTpv2fstGEBcQBxsTyvb+b7PF4/jtawM2DU3nW8WdScgZO+1+7Y8S+fd6/uOYtJ&#10;uF4Y76DjF4j8cfPyxXoILSz9yZsekBGIi+0QOn5KKbRVFeUJrIgLH8BRUHm0IpGJx6pHMRC6NdWy&#10;rlfV4LEP6CXESN6nKcg3BV8pkOmDUhESMx2n2VI5sZyHfFabtWiPKMJJy+sY4h+msEI7ajpDPYkk&#10;2DfUv0FZLdFHr9JCelt5pbSEwoHYNPUvbD6dRIDChcSJYZYp/j9Y+f68R6b7jt9x5oSlJ9p65yAl&#10;j8B6jZpubJV1GkJsKX3r9ni1YthjJj0qtEwZHb7SChQZiBgbi8qXWWUYE5PkXDUPyzcNtZO3WDVB&#10;ZKiAMb0Fb1m+dNxolwUQrTi/i4naUuotJbuNYwP1fKjv6pIWvdH9ThuTgxGPh61Bdhb0+Mvd6+a+&#10;yTwI4lkaWcaRM7Ob+JRbuhiYGnwERfrQ3BOzspkwwwopwaUbrnGUncsUjTAXXkfLK/2nwmt+LoWy&#10;tX9TPFeUzt6ludhq53ES5ufuabyNrKb8mwIT7yzBwfeX8tJFGlq/otz1q+T9fm6X8h8fevMdAAD/&#10;/wMAUEsDBBQABgAIAAAAIQCUCZtH2gAAAAYBAAAPAAAAZHJzL2Rvd25yZXYueG1sTI9BT4NAEIXv&#10;Jv6HzZh4s0sxVossDTF6qImHovE8ZUcgsrOE3QL+e8d40OO89/LeN/lucb2aaAydZwPrVQKKuPa2&#10;48bA2+vT1R2oEJEt9p7JwBcF2BXnZzlm1s98oKmKjZISDhkaaGMcMq1D3ZLDsPIDsXgffnQY5Rwb&#10;bUecpdz1Ok2SjXbYsSy0ONBDS/VndXIGnpeSH+f1PryXftp0pX0J+yoac3mxlPegIi3xLww/+IIO&#10;hTAd/YltUL0BeSQaSK+3oMTd3t6koI6/gi5y/R+/+AYAAP//AwBQSwECLQAUAAYACAAAACEAtoM4&#10;kv4AAADhAQAAEwAAAAAAAAAAAAAAAAAAAAAAW0NvbnRlbnRfVHlwZXNdLnhtbFBLAQItABQABgAI&#10;AAAAIQA4/SH/1gAAAJQBAAALAAAAAAAAAAAAAAAAAC8BAABfcmVscy8ucmVsc1BLAQItABQABgAI&#10;AAAAIQDAhNIV5AEAABgEAAAOAAAAAAAAAAAAAAAAAC4CAABkcnMvZTJvRG9jLnhtbFBLAQItABQA&#10;BgAIAAAAIQCUCZtH2gAAAAYBAAAPAAAAAAAAAAAAAAAAAD4EAABkcnMvZG93bnJldi54bWxQSwUG&#10;AAAAAAQABADzAAAARQUAAAAA&#10;" strokecolor="#2f4181" strokeweight="1.5pt">
              <v:stroke joinstyle="miter"/>
              <w10:wrap anchorx="margin"/>
            </v:line>
          </w:pict>
        </mc:Fallback>
      </mc:AlternateContent>
    </w:r>
  </w:p>
  <w:p w14:paraId="5D5A2608" w14:textId="5CFC95EC" w:rsidR="006965CA" w:rsidRPr="00314CEE" w:rsidRDefault="006965CA" w:rsidP="00314CEE">
    <w:pPr>
      <w:pStyle w:val="Header"/>
      <w:jc w:val="both"/>
      <w:rPr>
        <w:color w:val="1F3864" w:themeColor="accent1" w:themeShade="8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40913455"/>
    <w:multiLevelType w:val="multilevel"/>
    <w:tmpl w:val="C336A0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5B9248C1"/>
    <w:multiLevelType w:val="multilevel"/>
    <w:tmpl w:val="B486FA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986671380">
    <w:abstractNumId w:val="0"/>
  </w:num>
  <w:num w:numId="2" w16cid:durableId="1606383234">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80"/>
  <w:activeWritingStyle w:appName="MSWord" w:lang="it-IT" w:vendorID="64" w:dllVersion="6" w:nlCheck="1" w:checkStyle="0"/>
  <w:activeWritingStyle w:appName="MSWord" w:lang="en-GB" w:vendorID="64" w:dllVersion="6" w:nlCheck="1" w:checkStyle="1"/>
  <w:activeWritingStyle w:appName="MSWord" w:lang="es-US" w:vendorID="64" w:dllVersion="4096" w:nlCheck="1" w:checkStyle="0"/>
  <w:activeWritingStyle w:appName="MSWord" w:lang="en-GB" w:vendorID="64" w:dllVersion="4096" w:nlCheck="1" w:checkStyle="0"/>
  <w:activeWritingStyle w:appName="MSWord" w:lang="it-IT" w:vendorID="64" w:dllVersion="4096" w:nlCheck="1" w:checkStyle="0"/>
  <w:activeWritingStyle w:appName="MSWord" w:lang="en-GB" w:vendorID="64" w:dllVersion="0" w:nlCheck="1" w:checkStyle="0"/>
  <w:activeWritingStyle w:appName="MSWord" w:lang="it-IT" w:vendorID="64" w:dllVersion="0" w:nlCheck="1" w:checkStyle="0"/>
  <w:proofState w:spelling="clean" w:grammar="clean"/>
  <w:defaultTabStop w:val="708"/>
  <w:hyphenationZone w:val="283"/>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B4915"/>
    <w:rsid w:val="00011325"/>
    <w:rsid w:val="000464FD"/>
    <w:rsid w:val="00056B98"/>
    <w:rsid w:val="0011329E"/>
    <w:rsid w:val="001376BB"/>
    <w:rsid w:val="00150EEC"/>
    <w:rsid w:val="00156B5D"/>
    <w:rsid w:val="00171FC1"/>
    <w:rsid w:val="00182E26"/>
    <w:rsid w:val="001A0E7C"/>
    <w:rsid w:val="00204CF6"/>
    <w:rsid w:val="002262DF"/>
    <w:rsid w:val="00253CFE"/>
    <w:rsid w:val="00253DB3"/>
    <w:rsid w:val="00254A61"/>
    <w:rsid w:val="0028499F"/>
    <w:rsid w:val="0029260B"/>
    <w:rsid w:val="002A1EAF"/>
    <w:rsid w:val="002D1799"/>
    <w:rsid w:val="002F39BE"/>
    <w:rsid w:val="00314CEE"/>
    <w:rsid w:val="003406FB"/>
    <w:rsid w:val="003458EC"/>
    <w:rsid w:val="00345BF2"/>
    <w:rsid w:val="00353CF5"/>
    <w:rsid w:val="003A70A9"/>
    <w:rsid w:val="003B37CF"/>
    <w:rsid w:val="003D59E6"/>
    <w:rsid w:val="003E15E8"/>
    <w:rsid w:val="00405902"/>
    <w:rsid w:val="00425203"/>
    <w:rsid w:val="004C1EEC"/>
    <w:rsid w:val="0052489B"/>
    <w:rsid w:val="00553E3F"/>
    <w:rsid w:val="005D42D6"/>
    <w:rsid w:val="006027AB"/>
    <w:rsid w:val="00611054"/>
    <w:rsid w:val="00621B8D"/>
    <w:rsid w:val="00633263"/>
    <w:rsid w:val="006965CA"/>
    <w:rsid w:val="006B42E5"/>
    <w:rsid w:val="006B63D9"/>
    <w:rsid w:val="006C0BFA"/>
    <w:rsid w:val="006D165D"/>
    <w:rsid w:val="006D7EB3"/>
    <w:rsid w:val="00701F63"/>
    <w:rsid w:val="00734EAC"/>
    <w:rsid w:val="00777974"/>
    <w:rsid w:val="007816A1"/>
    <w:rsid w:val="00791578"/>
    <w:rsid w:val="00791D49"/>
    <w:rsid w:val="007B6966"/>
    <w:rsid w:val="007C427D"/>
    <w:rsid w:val="007E4838"/>
    <w:rsid w:val="008136E6"/>
    <w:rsid w:val="0083192C"/>
    <w:rsid w:val="0086505A"/>
    <w:rsid w:val="008A700C"/>
    <w:rsid w:val="008C5E18"/>
    <w:rsid w:val="008D5C33"/>
    <w:rsid w:val="0092246E"/>
    <w:rsid w:val="00933004"/>
    <w:rsid w:val="009354A2"/>
    <w:rsid w:val="009435FE"/>
    <w:rsid w:val="00957230"/>
    <w:rsid w:val="0099386A"/>
    <w:rsid w:val="009D3B6C"/>
    <w:rsid w:val="009D67F5"/>
    <w:rsid w:val="00A1084A"/>
    <w:rsid w:val="00A30824"/>
    <w:rsid w:val="00A74DA4"/>
    <w:rsid w:val="00A762B9"/>
    <w:rsid w:val="00A92710"/>
    <w:rsid w:val="00AB42B8"/>
    <w:rsid w:val="00AC13B3"/>
    <w:rsid w:val="00AD03F4"/>
    <w:rsid w:val="00B22A86"/>
    <w:rsid w:val="00B2590F"/>
    <w:rsid w:val="00B91611"/>
    <w:rsid w:val="00C31057"/>
    <w:rsid w:val="00C41C52"/>
    <w:rsid w:val="00C55E1B"/>
    <w:rsid w:val="00C57B3B"/>
    <w:rsid w:val="00C639B2"/>
    <w:rsid w:val="00C64A6E"/>
    <w:rsid w:val="00C76385"/>
    <w:rsid w:val="00C9195A"/>
    <w:rsid w:val="00C92BEB"/>
    <w:rsid w:val="00CC3383"/>
    <w:rsid w:val="00CD768F"/>
    <w:rsid w:val="00D900CE"/>
    <w:rsid w:val="00DC47CB"/>
    <w:rsid w:val="00DE5CE1"/>
    <w:rsid w:val="00E07142"/>
    <w:rsid w:val="00E33FF3"/>
    <w:rsid w:val="00E73C10"/>
    <w:rsid w:val="00EA665C"/>
    <w:rsid w:val="00EB1A3F"/>
    <w:rsid w:val="00EE5582"/>
    <w:rsid w:val="00EF2522"/>
    <w:rsid w:val="00F110B4"/>
    <w:rsid w:val="00F2601E"/>
    <w:rsid w:val="00FB1FEE"/>
    <w:rsid w:val="00FB2AAC"/>
    <w:rsid w:val="00FB4915"/>
    <w:rsid w:val="00FE21A8"/>
  </w:rsids>
  <m:mathPr>
    <m:mathFont m:val="Cambria Math"/>
    <m:brkBin m:val="before"/>
    <m:brkBinSub m:val="--"/>
    <m:smallFrac m:val="0"/>
    <m:dispDef/>
    <m:lMargin m:val="0"/>
    <m:rMargin m:val="0"/>
    <m:defJc m:val="centerGroup"/>
    <m:wrapIndent m:val="1440"/>
    <m:intLim m:val="subSup"/>
    <m:naryLim m:val="undOvr"/>
  </m:mathPr>
  <w:themeFontLang w:val="it-IT"/>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9FF408B"/>
  <w15:chartTrackingRefBased/>
  <w15:docId w15:val="{0BC24E07-A5A2-A949-8E9A-3609C84712C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it-IT"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iPriority w:val="99"/>
    <w:unhideWhenUsed/>
    <w:rsid w:val="00FB4915"/>
    <w:pPr>
      <w:tabs>
        <w:tab w:val="center" w:pos="4819"/>
        <w:tab w:val="right" w:pos="9638"/>
      </w:tabs>
    </w:pPr>
  </w:style>
  <w:style w:type="character" w:customStyle="1" w:styleId="FooterChar">
    <w:name w:val="Footer Char"/>
    <w:basedOn w:val="DefaultParagraphFont"/>
    <w:link w:val="Footer"/>
    <w:uiPriority w:val="99"/>
    <w:rsid w:val="00FB4915"/>
  </w:style>
  <w:style w:type="character" w:styleId="PageNumber">
    <w:name w:val="page number"/>
    <w:basedOn w:val="DefaultParagraphFont"/>
    <w:uiPriority w:val="99"/>
    <w:semiHidden/>
    <w:unhideWhenUsed/>
    <w:rsid w:val="00FB4915"/>
  </w:style>
  <w:style w:type="paragraph" w:styleId="Header">
    <w:name w:val="header"/>
    <w:basedOn w:val="Normal"/>
    <w:link w:val="HeaderChar"/>
    <w:uiPriority w:val="99"/>
    <w:unhideWhenUsed/>
    <w:rsid w:val="00FB4915"/>
    <w:pPr>
      <w:tabs>
        <w:tab w:val="center" w:pos="4819"/>
        <w:tab w:val="right" w:pos="9638"/>
      </w:tabs>
    </w:pPr>
  </w:style>
  <w:style w:type="character" w:customStyle="1" w:styleId="HeaderChar">
    <w:name w:val="Header Char"/>
    <w:basedOn w:val="DefaultParagraphFont"/>
    <w:link w:val="Header"/>
    <w:uiPriority w:val="99"/>
    <w:rsid w:val="00FB4915"/>
  </w:style>
  <w:style w:type="paragraph" w:customStyle="1" w:styleId="TitleEUPAHW">
    <w:name w:val="Title EUPAH&amp;W"/>
    <w:basedOn w:val="Normal"/>
    <w:link w:val="TitleEUPAHWCarattere"/>
    <w:qFormat/>
    <w:rsid w:val="00FB4915"/>
    <w:pPr>
      <w:jc w:val="center"/>
    </w:pPr>
    <w:rPr>
      <w:rFonts w:ascii="Helvetica" w:eastAsia="Calibri" w:hAnsi="Helvetica" w:cs="Times New Roman"/>
      <w:b/>
      <w:bCs/>
      <w:color w:val="44546A"/>
      <w:sz w:val="36"/>
    </w:rPr>
  </w:style>
  <w:style w:type="paragraph" w:customStyle="1" w:styleId="SubtitleEUPAHW">
    <w:name w:val="Subtitle EUP AH&amp;W"/>
    <w:basedOn w:val="TitleEUPAHW"/>
    <w:link w:val="SubtitleEUPAHWCarattere"/>
    <w:qFormat/>
    <w:rsid w:val="00FB4915"/>
    <w:rPr>
      <w:b w:val="0"/>
      <w:sz w:val="32"/>
    </w:rPr>
  </w:style>
  <w:style w:type="paragraph" w:customStyle="1" w:styleId="textEUPAHW">
    <w:name w:val="text EUPAH&amp;W"/>
    <w:basedOn w:val="SubtitleEUPAHW"/>
    <w:qFormat/>
    <w:rsid w:val="00EF2522"/>
    <w:pPr>
      <w:spacing w:before="240" w:after="60" w:line="360" w:lineRule="auto"/>
      <w:jc w:val="both"/>
      <w:outlineLvl w:val="0"/>
    </w:pPr>
    <w:rPr>
      <w:rFonts w:ascii="Calibri" w:eastAsia="Times New Roman" w:hAnsi="Calibri"/>
      <w:color w:val="000000"/>
      <w:kern w:val="28"/>
      <w:sz w:val="22"/>
      <w:szCs w:val="32"/>
    </w:rPr>
  </w:style>
  <w:style w:type="paragraph" w:styleId="NormalWeb">
    <w:name w:val="Normal (Web)"/>
    <w:basedOn w:val="Normal"/>
    <w:uiPriority w:val="99"/>
    <w:unhideWhenUsed/>
    <w:rsid w:val="00D900CE"/>
    <w:pPr>
      <w:spacing w:before="100" w:beforeAutospacing="1" w:after="100" w:afterAutospacing="1"/>
    </w:pPr>
    <w:rPr>
      <w:rFonts w:ascii="Times New Roman" w:eastAsia="Times New Roman" w:hAnsi="Times New Roman" w:cs="Times New Roman"/>
      <w:lang w:eastAsia="en-GB"/>
    </w:rPr>
  </w:style>
  <w:style w:type="paragraph" w:customStyle="1" w:styleId="SubsectiontitleEUPAHW">
    <w:name w:val="Subsection title EUPAH&amp;W"/>
    <w:basedOn w:val="SubtitleEUPAHW"/>
    <w:link w:val="SubsectiontitleEUPAHWCarattere"/>
    <w:autoRedefine/>
    <w:qFormat/>
    <w:rsid w:val="004C1EEC"/>
    <w:pPr>
      <w:shd w:val="solid" w:color="86BACE" w:fill="auto"/>
      <w:jc w:val="left"/>
    </w:pPr>
    <w:rPr>
      <w:rFonts w:ascii="Calibri" w:hAnsi="Calibri"/>
      <w:b/>
      <w:color w:val="FFFFFF" w:themeColor="background1"/>
      <w:lang w:val="en-GB"/>
    </w:rPr>
  </w:style>
  <w:style w:type="paragraph" w:customStyle="1" w:styleId="Stile2">
    <w:name w:val="Stile2"/>
    <w:basedOn w:val="SubsectiontitleEUPAHW"/>
    <w:link w:val="Stile2Carattere"/>
    <w:autoRedefine/>
    <w:rsid w:val="008136E6"/>
  </w:style>
  <w:style w:type="character" w:customStyle="1" w:styleId="TitleEUPAHWCarattere">
    <w:name w:val="Title EUPAH&amp;W Carattere"/>
    <w:basedOn w:val="DefaultParagraphFont"/>
    <w:link w:val="TitleEUPAHW"/>
    <w:rsid w:val="008136E6"/>
    <w:rPr>
      <w:rFonts w:ascii="Helvetica" w:eastAsia="Calibri" w:hAnsi="Helvetica" w:cs="Times New Roman"/>
      <w:b/>
      <w:bCs/>
      <w:color w:val="44546A"/>
      <w:sz w:val="36"/>
    </w:rPr>
  </w:style>
  <w:style w:type="character" w:customStyle="1" w:styleId="SubtitleEUPAHWCarattere">
    <w:name w:val="Subtitle EUP AH&amp;W Carattere"/>
    <w:basedOn w:val="TitleEUPAHWCarattere"/>
    <w:link w:val="SubtitleEUPAHW"/>
    <w:rsid w:val="008136E6"/>
    <w:rPr>
      <w:rFonts w:ascii="Helvetica" w:eastAsia="Calibri" w:hAnsi="Helvetica" w:cs="Times New Roman"/>
      <w:b w:val="0"/>
      <w:bCs/>
      <w:color w:val="44546A"/>
      <w:sz w:val="32"/>
    </w:rPr>
  </w:style>
  <w:style w:type="character" w:customStyle="1" w:styleId="SubsectiontitleEUPAHWCarattere">
    <w:name w:val="Subsection title EUPAH&amp;W Carattere"/>
    <w:basedOn w:val="SubtitleEUPAHWCarattere"/>
    <w:link w:val="SubsectiontitleEUPAHW"/>
    <w:rsid w:val="004C1EEC"/>
    <w:rPr>
      <w:rFonts w:ascii="Calibri" w:eastAsia="Calibri" w:hAnsi="Calibri" w:cs="Times New Roman"/>
      <w:b/>
      <w:bCs/>
      <w:color w:val="FFFFFF" w:themeColor="background1"/>
      <w:sz w:val="32"/>
      <w:shd w:val="solid" w:color="86BACE" w:fill="auto"/>
      <w:lang w:val="en-GB"/>
    </w:rPr>
  </w:style>
  <w:style w:type="paragraph" w:customStyle="1" w:styleId="Stile3">
    <w:name w:val="Stile3"/>
    <w:basedOn w:val="Stile2"/>
    <w:link w:val="Stile3Carattere"/>
    <w:autoRedefine/>
    <w:rsid w:val="008136E6"/>
  </w:style>
  <w:style w:type="character" w:customStyle="1" w:styleId="Stile2Carattere">
    <w:name w:val="Stile2 Carattere"/>
    <w:basedOn w:val="SubsectiontitleEUPAHWCarattere"/>
    <w:link w:val="Stile2"/>
    <w:rsid w:val="008136E6"/>
    <w:rPr>
      <w:rFonts w:ascii="Calibri" w:eastAsia="Calibri" w:hAnsi="Calibri" w:cs="Times New Roman"/>
      <w:b/>
      <w:bCs/>
      <w:color w:val="FFFFFF" w:themeColor="background1"/>
      <w:sz w:val="32"/>
      <w:shd w:val="solid" w:color="86BACE" w:fill="auto"/>
      <w:lang w:val="en-GB"/>
    </w:rPr>
  </w:style>
  <w:style w:type="character" w:customStyle="1" w:styleId="Stile3Carattere">
    <w:name w:val="Stile3 Carattere"/>
    <w:basedOn w:val="Stile2Carattere"/>
    <w:link w:val="Stile3"/>
    <w:rsid w:val="008136E6"/>
    <w:rPr>
      <w:rFonts w:ascii="Calibri" w:eastAsia="Calibri" w:hAnsi="Calibri" w:cs="Times New Roman"/>
      <w:b/>
      <w:bCs/>
      <w:color w:val="FFFFFF" w:themeColor="background1"/>
      <w:sz w:val="32"/>
      <w:shd w:val="solid" w:color="86BACE" w:fill="auto"/>
      <w:lang w:val="en-GB"/>
    </w:rPr>
  </w:style>
  <w:style w:type="paragraph" w:styleId="BalloonText">
    <w:name w:val="Balloon Text"/>
    <w:basedOn w:val="Normal"/>
    <w:link w:val="BalloonTextChar"/>
    <w:uiPriority w:val="99"/>
    <w:semiHidden/>
    <w:unhideWhenUsed/>
    <w:rsid w:val="009D3B6C"/>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D3B6C"/>
    <w:rPr>
      <w:rFonts w:ascii="Segoe UI" w:hAnsi="Segoe UI" w:cs="Segoe UI"/>
      <w:sz w:val="18"/>
      <w:szCs w:val="18"/>
    </w:rPr>
  </w:style>
  <w:style w:type="character" w:styleId="CommentReference">
    <w:name w:val="annotation reference"/>
    <w:basedOn w:val="DefaultParagraphFont"/>
    <w:uiPriority w:val="99"/>
    <w:semiHidden/>
    <w:unhideWhenUsed/>
    <w:rsid w:val="00B2590F"/>
    <w:rPr>
      <w:sz w:val="16"/>
      <w:szCs w:val="16"/>
    </w:rPr>
  </w:style>
  <w:style w:type="paragraph" w:styleId="CommentText">
    <w:name w:val="annotation text"/>
    <w:basedOn w:val="Normal"/>
    <w:link w:val="CommentTextChar"/>
    <w:uiPriority w:val="99"/>
    <w:unhideWhenUsed/>
    <w:rsid w:val="00B2590F"/>
    <w:rPr>
      <w:sz w:val="20"/>
      <w:szCs w:val="20"/>
    </w:rPr>
  </w:style>
  <w:style w:type="character" w:customStyle="1" w:styleId="CommentTextChar">
    <w:name w:val="Comment Text Char"/>
    <w:basedOn w:val="DefaultParagraphFont"/>
    <w:link w:val="CommentText"/>
    <w:uiPriority w:val="99"/>
    <w:rsid w:val="00B2590F"/>
    <w:rPr>
      <w:sz w:val="20"/>
      <w:szCs w:val="20"/>
    </w:rPr>
  </w:style>
  <w:style w:type="paragraph" w:styleId="CommentSubject">
    <w:name w:val="annotation subject"/>
    <w:basedOn w:val="CommentText"/>
    <w:next w:val="CommentText"/>
    <w:link w:val="CommentSubjectChar"/>
    <w:uiPriority w:val="99"/>
    <w:semiHidden/>
    <w:unhideWhenUsed/>
    <w:rsid w:val="00B2590F"/>
    <w:rPr>
      <w:b/>
      <w:bCs/>
    </w:rPr>
  </w:style>
  <w:style w:type="character" w:customStyle="1" w:styleId="CommentSubjectChar">
    <w:name w:val="Comment Subject Char"/>
    <w:basedOn w:val="CommentTextChar"/>
    <w:link w:val="CommentSubject"/>
    <w:uiPriority w:val="99"/>
    <w:semiHidden/>
    <w:rsid w:val="00B2590F"/>
    <w:rPr>
      <w:b/>
      <w:bCs/>
      <w:sz w:val="20"/>
      <w:szCs w:val="20"/>
    </w:rPr>
  </w:style>
  <w:style w:type="character" w:styleId="Hyperlink">
    <w:name w:val="Hyperlink"/>
    <w:basedOn w:val="DefaultParagraphFont"/>
    <w:uiPriority w:val="99"/>
    <w:unhideWhenUsed/>
    <w:rsid w:val="00B2590F"/>
    <w:rPr>
      <w:color w:val="0563C1" w:themeColor="hyperlink"/>
      <w:u w:val="single"/>
    </w:rPr>
  </w:style>
  <w:style w:type="character" w:styleId="UnresolvedMention">
    <w:name w:val="Unresolved Mention"/>
    <w:basedOn w:val="DefaultParagraphFont"/>
    <w:uiPriority w:val="99"/>
    <w:semiHidden/>
    <w:unhideWhenUsed/>
    <w:rsid w:val="00B2590F"/>
    <w:rPr>
      <w:color w:val="605E5C"/>
      <w:shd w:val="clear" w:color="auto" w:fill="E1DFDD"/>
    </w:rPr>
  </w:style>
  <w:style w:type="paragraph" w:styleId="Revision">
    <w:name w:val="Revision"/>
    <w:hidden/>
    <w:uiPriority w:val="99"/>
    <w:semiHidden/>
    <w:rsid w:val="001376BB"/>
  </w:style>
  <w:style w:type="character" w:customStyle="1" w:styleId="normaltextrun">
    <w:name w:val="normaltextrun"/>
    <w:basedOn w:val="DefaultParagraphFont"/>
    <w:rsid w:val="00254A61"/>
  </w:style>
  <w:style w:type="character" w:styleId="FollowedHyperlink">
    <w:name w:val="FollowedHyperlink"/>
    <w:basedOn w:val="DefaultParagraphFont"/>
    <w:uiPriority w:val="99"/>
    <w:semiHidden/>
    <w:unhideWhenUsed/>
    <w:rsid w:val="00E73C10"/>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76193743">
      <w:bodyDiv w:val="1"/>
      <w:marLeft w:val="0"/>
      <w:marRight w:val="0"/>
      <w:marTop w:val="0"/>
      <w:marBottom w:val="0"/>
      <w:divBdr>
        <w:top w:val="none" w:sz="0" w:space="0" w:color="auto"/>
        <w:left w:val="none" w:sz="0" w:space="0" w:color="auto"/>
        <w:bottom w:val="none" w:sz="0" w:space="0" w:color="auto"/>
        <w:right w:val="none" w:sz="0" w:space="0" w:color="auto"/>
      </w:divBdr>
    </w:div>
    <w:div w:id="564223958">
      <w:bodyDiv w:val="1"/>
      <w:marLeft w:val="0"/>
      <w:marRight w:val="0"/>
      <w:marTop w:val="0"/>
      <w:marBottom w:val="0"/>
      <w:divBdr>
        <w:top w:val="none" w:sz="0" w:space="0" w:color="auto"/>
        <w:left w:val="none" w:sz="0" w:space="0" w:color="auto"/>
        <w:bottom w:val="none" w:sz="0" w:space="0" w:color="auto"/>
        <w:right w:val="none" w:sz="0" w:space="0" w:color="auto"/>
      </w:divBdr>
      <w:divsChild>
        <w:div w:id="1682198431">
          <w:marLeft w:val="0"/>
          <w:marRight w:val="0"/>
          <w:marTop w:val="0"/>
          <w:marBottom w:val="0"/>
          <w:divBdr>
            <w:top w:val="none" w:sz="0" w:space="0" w:color="auto"/>
            <w:left w:val="none" w:sz="0" w:space="0" w:color="auto"/>
            <w:bottom w:val="none" w:sz="0" w:space="0" w:color="auto"/>
            <w:right w:val="none" w:sz="0" w:space="0" w:color="auto"/>
          </w:divBdr>
          <w:divsChild>
            <w:div w:id="1133717873">
              <w:marLeft w:val="0"/>
              <w:marRight w:val="0"/>
              <w:marTop w:val="0"/>
              <w:marBottom w:val="0"/>
              <w:divBdr>
                <w:top w:val="none" w:sz="0" w:space="0" w:color="auto"/>
                <w:left w:val="none" w:sz="0" w:space="0" w:color="auto"/>
                <w:bottom w:val="none" w:sz="0" w:space="0" w:color="auto"/>
                <w:right w:val="none" w:sz="0" w:space="0" w:color="auto"/>
              </w:divBdr>
              <w:divsChild>
                <w:div w:id="17994503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4589718">
      <w:bodyDiv w:val="1"/>
      <w:marLeft w:val="0"/>
      <w:marRight w:val="0"/>
      <w:marTop w:val="0"/>
      <w:marBottom w:val="0"/>
      <w:divBdr>
        <w:top w:val="none" w:sz="0" w:space="0" w:color="auto"/>
        <w:left w:val="none" w:sz="0" w:space="0" w:color="auto"/>
        <w:bottom w:val="none" w:sz="0" w:space="0" w:color="auto"/>
        <w:right w:val="none" w:sz="0" w:space="0" w:color="auto"/>
      </w:divBdr>
      <w:divsChild>
        <w:div w:id="2141918792">
          <w:marLeft w:val="0"/>
          <w:marRight w:val="0"/>
          <w:marTop w:val="0"/>
          <w:marBottom w:val="0"/>
          <w:divBdr>
            <w:top w:val="none" w:sz="0" w:space="0" w:color="auto"/>
            <w:left w:val="none" w:sz="0" w:space="0" w:color="auto"/>
            <w:bottom w:val="none" w:sz="0" w:space="0" w:color="auto"/>
            <w:right w:val="none" w:sz="0" w:space="0" w:color="auto"/>
          </w:divBdr>
          <w:divsChild>
            <w:div w:id="2126456684">
              <w:marLeft w:val="0"/>
              <w:marRight w:val="0"/>
              <w:marTop w:val="0"/>
              <w:marBottom w:val="0"/>
              <w:divBdr>
                <w:top w:val="none" w:sz="0" w:space="0" w:color="auto"/>
                <w:left w:val="none" w:sz="0" w:space="0" w:color="auto"/>
                <w:bottom w:val="none" w:sz="0" w:space="0" w:color="auto"/>
                <w:right w:val="none" w:sz="0" w:space="0" w:color="auto"/>
              </w:divBdr>
              <w:divsChild>
                <w:div w:id="9042960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67651942">
      <w:bodyDiv w:val="1"/>
      <w:marLeft w:val="0"/>
      <w:marRight w:val="0"/>
      <w:marTop w:val="0"/>
      <w:marBottom w:val="0"/>
      <w:divBdr>
        <w:top w:val="none" w:sz="0" w:space="0" w:color="auto"/>
        <w:left w:val="none" w:sz="0" w:space="0" w:color="auto"/>
        <w:bottom w:val="none" w:sz="0" w:space="0" w:color="auto"/>
        <w:right w:val="none" w:sz="0" w:space="0" w:color="auto"/>
      </w:divBdr>
      <w:divsChild>
        <w:div w:id="1462454567">
          <w:marLeft w:val="0"/>
          <w:marRight w:val="0"/>
          <w:marTop w:val="0"/>
          <w:marBottom w:val="0"/>
          <w:divBdr>
            <w:top w:val="none" w:sz="0" w:space="0" w:color="auto"/>
            <w:left w:val="none" w:sz="0" w:space="0" w:color="auto"/>
            <w:bottom w:val="none" w:sz="0" w:space="0" w:color="auto"/>
            <w:right w:val="none" w:sz="0" w:space="0" w:color="auto"/>
          </w:divBdr>
          <w:divsChild>
            <w:div w:id="1002777138">
              <w:marLeft w:val="0"/>
              <w:marRight w:val="0"/>
              <w:marTop w:val="0"/>
              <w:marBottom w:val="0"/>
              <w:divBdr>
                <w:top w:val="none" w:sz="0" w:space="0" w:color="auto"/>
                <w:left w:val="none" w:sz="0" w:space="0" w:color="auto"/>
                <w:bottom w:val="none" w:sz="0" w:space="0" w:color="auto"/>
                <w:right w:val="none" w:sz="0" w:space="0" w:color="auto"/>
              </w:divBdr>
              <w:divsChild>
                <w:div w:id="2541680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634986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www.eupahw.eu" TargetMode="Externa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yperlink" Target="https://food.ec.europa.eu/horizontal-topics/farm-fork-strategy_en" TargetMode="Externa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commission.europa.eu/strategy-and-policy/priorities-2019-2024/european-green-deal_en" TargetMode="External"/><Relationship Id="rId5" Type="http://schemas.openxmlformats.org/officeDocument/2006/relationships/numbering" Target="numbering.xml"/><Relationship Id="rId15"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1.jpeg"/></Relationships>
</file>

<file path=word/_rels/footer3.xml.rels><?xml version="1.0" encoding="UTF-8" standalone="yes"?>
<Relationships xmlns="http://schemas.openxmlformats.org/package/2006/relationships"><Relationship Id="rId1" Type="http://schemas.openxmlformats.org/officeDocument/2006/relationships/image" Target="media/image1.jpeg"/></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TaxCatchAll xmlns="b16a212e-029b-4449-b277-bd02e4cec04e" xsi:nil="true"/>
    <lcf76f155ced4ddcb4097134ff3c332f xmlns="ffd8a15c-cc6b-4cb0-8a91-8d39bbf29626">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kument" ma:contentTypeID="0x010100BB22B3480D750F45893FB74C5881EDB3" ma:contentTypeVersion="15" ma:contentTypeDescription="Create a new document." ma:contentTypeScope="" ma:versionID="dc13f6e81fe87658c813d3b8ef144beb">
  <xsd:schema xmlns:xsd="http://www.w3.org/2001/XMLSchema" xmlns:xs="http://www.w3.org/2001/XMLSchema" xmlns:p="http://schemas.microsoft.com/office/2006/metadata/properties" xmlns:ns2="b16a212e-029b-4449-b277-bd02e4cec04e" xmlns:ns3="ffd8a15c-cc6b-4cb0-8a91-8d39bbf29626" targetNamespace="http://schemas.microsoft.com/office/2006/metadata/properties" ma:root="true" ma:fieldsID="6ae8e6601453b82f196c0df5bed58320" ns2:_="" ns3:_="">
    <xsd:import namespace="b16a212e-029b-4449-b277-bd02e4cec04e"/>
    <xsd:import namespace="ffd8a15c-cc6b-4cb0-8a91-8d39bbf29626"/>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6a212e-029b-4449-b277-bd02e4cec04e" elementFormDefault="qualified">
    <xsd:import namespace="http://schemas.microsoft.com/office/2006/documentManagement/types"/>
    <xsd:import namespace="http://schemas.microsoft.com/office/infopath/2007/PartnerControls"/>
    <xsd:element name="SharedWithUsers" ma:index="8"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Freigegeben für - Details" ma:internalName="SharedWithDetails" ma:readOnly="true">
      <xsd:simpleType>
        <xsd:restriction base="dms:Note">
          <xsd:maxLength value="255"/>
        </xsd:restriction>
      </xsd:simpleType>
    </xsd:element>
    <xsd:element name="TaxCatchAll" ma:index="19" nillable="true" ma:displayName="Taxonomy Catch All Column" ma:hidden="true" ma:list="{05180047-ceba-40e1-bd60-4bfe7c70b282}" ma:internalName="TaxCatchAll" ma:showField="CatchAllData" ma:web="b16a212e-029b-4449-b277-bd02e4cec04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fd8a15c-cc6b-4cb0-8a91-8d39bbf29626"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Bildmarkierungen" ma:readOnly="false" ma:fieldId="{5cf76f15-5ced-4ddc-b409-7134ff3c332f}" ma:taxonomyMulti="true" ma:sspId="3b9bb814-139f-4039-9463-697760f06ab3"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 ma:displayName="Inhaltstyp"/>
        <xsd:element ref="dc:title" minOccurs="0" maxOccurs="1" ma:index="3"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EF2331-0B3A-4D51-A181-1DFA23F3D760}">
  <ds:schemaRefs>
    <ds:schemaRef ds:uri="http://schemas.openxmlformats.org/officeDocument/2006/bibliography"/>
  </ds:schemaRefs>
</ds:datastoreItem>
</file>

<file path=customXml/itemProps2.xml><?xml version="1.0" encoding="utf-8"?>
<ds:datastoreItem xmlns:ds="http://schemas.openxmlformats.org/officeDocument/2006/customXml" ds:itemID="{EF2A8E15-41B2-4A52-8501-5DE4E39AD8AA}">
  <ds:schemaRefs>
    <ds:schemaRef ds:uri="http://schemas.microsoft.com/office/2006/metadata/properties"/>
    <ds:schemaRef ds:uri="http://schemas.microsoft.com/office/infopath/2007/PartnerControls"/>
    <ds:schemaRef ds:uri="b16a212e-029b-4449-b277-bd02e4cec04e"/>
    <ds:schemaRef ds:uri="ffd8a15c-cc6b-4cb0-8a91-8d39bbf29626"/>
  </ds:schemaRefs>
</ds:datastoreItem>
</file>

<file path=customXml/itemProps3.xml><?xml version="1.0" encoding="utf-8"?>
<ds:datastoreItem xmlns:ds="http://schemas.openxmlformats.org/officeDocument/2006/customXml" ds:itemID="{332F556B-83AE-472F-BAC4-3DDFCC12904E}">
  <ds:schemaRefs>
    <ds:schemaRef ds:uri="http://schemas.microsoft.com/sharepoint/v3/contenttype/forms"/>
  </ds:schemaRefs>
</ds:datastoreItem>
</file>

<file path=customXml/itemProps4.xml><?xml version="1.0" encoding="utf-8"?>
<ds:datastoreItem xmlns:ds="http://schemas.openxmlformats.org/officeDocument/2006/customXml" ds:itemID="{07680928-4575-4EE1-8E1B-43EFC399AA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6a212e-029b-4449-b277-bd02e4cec04e"/>
    <ds:schemaRef ds:uri="ffd8a15c-cc6b-4cb0-8a91-8d39bbf296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b902693-1074-40aa-9e21-d89446a2ebb5}" enabled="0" method="" siteId="{6b902693-1074-40aa-9e21-d89446a2ebb5}"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595</Words>
  <Characters>3396</Characters>
  <Application>Microsoft Office Word</Application>
  <DocSecurity>0</DocSecurity>
  <Lines>28</Lines>
  <Paragraphs>7</Paragraphs>
  <ScaleCrop>false</ScaleCrop>
  <HeadingPairs>
    <vt:vector size="4" baseType="variant">
      <vt:variant>
        <vt:lpstr>Title</vt:lpstr>
      </vt:variant>
      <vt:variant>
        <vt:i4>1</vt:i4>
      </vt:variant>
      <vt:variant>
        <vt:lpstr>Titolo</vt:lpstr>
      </vt:variant>
      <vt:variant>
        <vt:i4>1</vt:i4>
      </vt:variant>
    </vt:vector>
  </HeadingPairs>
  <TitlesOfParts>
    <vt:vector size="2" baseType="lpstr">
      <vt:lpstr/>
      <vt:lpstr/>
    </vt:vector>
  </TitlesOfParts>
  <Company/>
  <LinksUpToDate>false</LinksUpToDate>
  <CharactersWithSpaces>3984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
  <cp:lastModifiedBy>Véronique Rebholtz</cp:lastModifiedBy>
  <cp:revision>2</cp:revision>
  <cp:lastPrinted>2024-02-14T12:28:00Z</cp:lastPrinted>
  <dcterms:created xsi:type="dcterms:W3CDTF">2024-04-11T08:47:00Z</dcterms:created>
  <dcterms:modified xsi:type="dcterms:W3CDTF">2024-04-11T08:47:00Z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0x010100BB22B3480D750F45893FB74C5881EDB3</vt:lpwstr>
  </property>
</Properties>
</file>